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notesSlides/notesSlide12.xml" ContentType="application/vnd.openxmlformats-officedocument.presentationml.notesSlide+xml"/>
  <Override PartName="/ppt/charts/chart11.xml" ContentType="application/vnd.openxmlformats-officedocument.drawingml.chart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notesSlides/notesSlide14.xml" ContentType="application/vnd.openxmlformats-officedocument.presentationml.notesSlide+xml"/>
  <Override PartName="/ppt/charts/chart13.xml" ContentType="application/vnd.openxmlformats-officedocument.drawingml.chart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ppt/notesSlides/notesSlide16.xml" ContentType="application/vnd.openxmlformats-officedocument.presentationml.notesSlide+xml"/>
  <Override PartName="/ppt/charts/chart15.xml" ContentType="application/vnd.openxmlformats-officedocument.drawingml.chart+xml"/>
  <Override PartName="/ppt/notesSlides/notesSlide17.xml" ContentType="application/vnd.openxmlformats-officedocument.presentationml.notesSlide+xml"/>
  <Override PartName="/ppt/charts/chart16.xml" ContentType="application/vnd.openxmlformats-officedocument.drawingml.chart+xml"/>
  <Override PartName="/ppt/notesSlides/notesSlide18.xml" ContentType="application/vnd.openxmlformats-officedocument.presentationml.notesSlide+xml"/>
  <Override PartName="/ppt/charts/chart17.xml" ContentType="application/vnd.openxmlformats-officedocument.drawingml.chart+xml"/>
  <Override PartName="/ppt/notesSlides/notesSlide19.xml" ContentType="application/vnd.openxmlformats-officedocument.presentationml.notesSlide+xml"/>
  <Override PartName="/ppt/charts/chart18.xml" ContentType="application/vnd.openxmlformats-officedocument.drawingml.chart+xml"/>
  <Override PartName="/ppt/notesSlides/notesSlide20.xml" ContentType="application/vnd.openxmlformats-officedocument.presentationml.notesSlide+xml"/>
  <Override PartName="/ppt/charts/chart19.xml" ContentType="application/vnd.openxmlformats-officedocument.drawingml.chart+xml"/>
  <Override PartName="/ppt/notesSlides/notesSlide21.xml" ContentType="application/vnd.openxmlformats-officedocument.presentationml.notesSlide+xml"/>
  <Override PartName="/ppt/charts/chart20.xml" ContentType="application/vnd.openxmlformats-officedocument.drawingml.chart+xml"/>
  <Override PartName="/ppt/notesSlides/notesSlide22.xml" ContentType="application/vnd.openxmlformats-officedocument.presentationml.notesSlide+xml"/>
  <Override PartName="/ppt/charts/chart21.xml" ContentType="application/vnd.openxmlformats-officedocument.drawingml.chart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22.xml" ContentType="application/vnd.openxmlformats-officedocument.drawingml.chart+xml"/>
  <Override PartName="/ppt/notesSlides/notesSlide25.xml" ContentType="application/vnd.openxmlformats-officedocument.presentationml.notesSlide+xml"/>
  <Override PartName="/ppt/charts/chart23.xml" ContentType="application/vnd.openxmlformats-officedocument.drawingml.chart+xml"/>
  <Override PartName="/ppt/notesSlides/notesSlide26.xml" ContentType="application/vnd.openxmlformats-officedocument.presentationml.notesSlide+xml"/>
  <Override PartName="/ppt/charts/chart24.xml" ContentType="application/vnd.openxmlformats-officedocument.drawingml.chart+xml"/>
  <Override PartName="/ppt/notesSlides/notesSlide27.xml" ContentType="application/vnd.openxmlformats-officedocument.presentationml.notesSlide+xml"/>
  <Override PartName="/ppt/charts/chart25.xml" ContentType="application/vnd.openxmlformats-officedocument.drawingml.chart+xml"/>
  <Override PartName="/ppt/notesSlides/notesSlide28.xml" ContentType="application/vnd.openxmlformats-officedocument.presentationml.notesSlide+xml"/>
  <Override PartName="/ppt/charts/chart26.xml" ContentType="application/vnd.openxmlformats-officedocument.drawingml.chart+xml"/>
  <Override PartName="/ppt/notesSlides/notesSlide29.xml" ContentType="application/vnd.openxmlformats-officedocument.presentationml.notesSlide+xml"/>
  <Override PartName="/ppt/charts/chart27.xml" ContentType="application/vnd.openxmlformats-officedocument.drawingml.chart+xml"/>
  <Override PartName="/ppt/notesSlides/notesSlide30.xml" ContentType="application/vnd.openxmlformats-officedocument.presentationml.notesSlide+xml"/>
  <Override PartName="/ppt/charts/chart28.xml" ContentType="application/vnd.openxmlformats-officedocument.drawingml.chart+xml"/>
  <Override PartName="/ppt/notesSlides/notesSlide31.xml" ContentType="application/vnd.openxmlformats-officedocument.presentationml.notesSlide+xml"/>
  <Override PartName="/ppt/charts/chart29.xml" ContentType="application/vnd.openxmlformats-officedocument.drawingml.chart+xml"/>
  <Override PartName="/ppt/drawings/drawing1.xml" ContentType="application/vnd.openxmlformats-officedocument.drawingml.chartshapes+xml"/>
  <Override PartName="/ppt/notesSlides/notesSlide32.xml" ContentType="application/vnd.openxmlformats-officedocument.presentationml.notesSlide+xml"/>
  <Override PartName="/ppt/charts/chart30.xml" ContentType="application/vnd.openxmlformats-officedocument.drawingml.chart+xml"/>
  <Override PartName="/ppt/drawings/drawing2.xml" ContentType="application/vnd.openxmlformats-officedocument.drawingml.chartshapes+xml"/>
  <Override PartName="/ppt/notesSlides/notesSlide33.xml" ContentType="application/vnd.openxmlformats-officedocument.presentationml.notesSlide+xml"/>
  <Override PartName="/ppt/charts/chart31.xml" ContentType="application/vnd.openxmlformats-officedocument.drawingml.chart+xml"/>
  <Override PartName="/ppt/notesSlides/notesSlide34.xml" ContentType="application/vnd.openxmlformats-officedocument.presentationml.notesSlide+xml"/>
  <Override PartName="/ppt/charts/chart32.xml" ContentType="application/vnd.openxmlformats-officedocument.drawingml.chart+xml"/>
  <Override PartName="/ppt/notesSlides/notesSlide35.xml" ContentType="application/vnd.openxmlformats-officedocument.presentationml.notesSlide+xml"/>
  <Override PartName="/ppt/charts/chart33.xml" ContentType="application/vnd.openxmlformats-officedocument.drawingml.chart+xml"/>
  <Override PartName="/ppt/notesSlides/notesSlide36.xml" ContentType="application/vnd.openxmlformats-officedocument.presentationml.notesSlide+xml"/>
  <Override PartName="/ppt/charts/chart34.xml" ContentType="application/vnd.openxmlformats-officedocument.drawingml.chart+xml"/>
  <Override PartName="/ppt/notesSlides/notesSlide37.xml" ContentType="application/vnd.openxmlformats-officedocument.presentationml.notesSlide+xml"/>
  <Override PartName="/ppt/charts/chart35.xml" ContentType="application/vnd.openxmlformats-officedocument.drawingml.chart+xml"/>
  <Override PartName="/ppt/notesSlides/notesSlide38.xml" ContentType="application/vnd.openxmlformats-officedocument.presentationml.notesSlide+xml"/>
  <Override PartName="/ppt/charts/chart36.xml" ContentType="application/vnd.openxmlformats-officedocument.drawingml.chart+xml"/>
  <Override PartName="/ppt/notesSlides/notesSlide39.xml" ContentType="application/vnd.openxmlformats-officedocument.presentationml.notesSlide+xml"/>
  <Override PartName="/ppt/charts/chart37.xml" ContentType="application/vnd.openxmlformats-officedocument.drawingml.chart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56" r:id="rId2"/>
    <p:sldId id="433" r:id="rId3"/>
    <p:sldId id="398" r:id="rId4"/>
    <p:sldId id="637" r:id="rId5"/>
    <p:sldId id="324" r:id="rId6"/>
    <p:sldId id="543" r:id="rId7"/>
    <p:sldId id="544" r:id="rId8"/>
    <p:sldId id="560" r:id="rId9"/>
    <p:sldId id="489" r:id="rId10"/>
    <p:sldId id="547" r:id="rId11"/>
    <p:sldId id="548" r:id="rId12"/>
    <p:sldId id="546" r:id="rId13"/>
    <p:sldId id="441" r:id="rId14"/>
    <p:sldId id="552" r:id="rId15"/>
    <p:sldId id="553" r:id="rId16"/>
    <p:sldId id="554" r:id="rId17"/>
    <p:sldId id="442" r:id="rId18"/>
    <p:sldId id="556" r:id="rId19"/>
    <p:sldId id="555" r:id="rId20"/>
    <p:sldId id="557" r:id="rId21"/>
    <p:sldId id="319" r:id="rId22"/>
    <p:sldId id="558" r:id="rId23"/>
    <p:sldId id="559" r:id="rId24"/>
    <p:sldId id="545" r:id="rId25"/>
    <p:sldId id="626" r:id="rId26"/>
    <p:sldId id="329" r:id="rId27"/>
    <p:sldId id="594" r:id="rId28"/>
    <p:sldId id="628" r:id="rId29"/>
    <p:sldId id="629" r:id="rId30"/>
    <p:sldId id="631" r:id="rId31"/>
    <p:sldId id="632" r:id="rId32"/>
    <p:sldId id="327" r:id="rId33"/>
    <p:sldId id="375" r:id="rId34"/>
    <p:sldId id="291" r:id="rId35"/>
    <p:sldId id="273" r:id="rId36"/>
    <p:sldId id="526" r:id="rId37"/>
    <p:sldId id="265" r:id="rId38"/>
    <p:sldId id="269" r:id="rId39"/>
    <p:sldId id="393" r:id="rId40"/>
    <p:sldId id="394" r:id="rId41"/>
    <p:sldId id="395" r:id="rId42"/>
    <p:sldId id="397" r:id="rId43"/>
    <p:sldId id="540" r:id="rId44"/>
    <p:sldId id="430" r:id="rId45"/>
    <p:sldId id="511" r:id="rId46"/>
    <p:sldId id="296" r:id="rId47"/>
    <p:sldId id="326" r:id="rId4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022" autoAdjust="0"/>
  </p:normalViewPr>
  <p:slideViewPr>
    <p:cSldViewPr>
      <p:cViewPr varScale="1">
        <p:scale>
          <a:sx n="56" d="100"/>
          <a:sy n="56" d="100"/>
        </p:scale>
        <p:origin x="93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-20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9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4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5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6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70</c:v>
                </c:pt>
                <c:pt idx="1">
                  <c:v>64</c:v>
                </c:pt>
                <c:pt idx="2">
                  <c:v>64</c:v>
                </c:pt>
                <c:pt idx="3">
                  <c:v>77</c:v>
                </c:pt>
                <c:pt idx="4">
                  <c:v>64</c:v>
                </c:pt>
                <c:pt idx="5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3A-40AA-8A79-3C27D8ECEEA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Hisp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1">
                  <c:v>71</c:v>
                </c:pt>
                <c:pt idx="2">
                  <c:v>71</c:v>
                </c:pt>
                <c:pt idx="3">
                  <c:v>71</c:v>
                </c:pt>
                <c:pt idx="4">
                  <c:v>71</c:v>
                </c:pt>
                <c:pt idx="5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3A-40AA-8A79-3C27D8ECEEA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White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57</c:v>
                </c:pt>
                <c:pt idx="1">
                  <c:v>57</c:v>
                </c:pt>
                <c:pt idx="2">
                  <c:v>57</c:v>
                </c:pt>
                <c:pt idx="3">
                  <c:v>80</c:v>
                </c:pt>
                <c:pt idx="4">
                  <c:v>57</c:v>
                </c:pt>
                <c:pt idx="5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C3A-40AA-8A79-3C27D8ECEEA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Eco Dis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67</c:v>
                </c:pt>
                <c:pt idx="1">
                  <c:v>67</c:v>
                </c:pt>
                <c:pt idx="2">
                  <c:v>64</c:v>
                </c:pt>
                <c:pt idx="3">
                  <c:v>78</c:v>
                </c:pt>
                <c:pt idx="4">
                  <c:v>70</c:v>
                </c:pt>
                <c:pt idx="5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C3A-40AA-8A79-3C27D8ECEEA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SpEd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4-FC3A-40AA-8A79-3C27D8ECEEAB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ELL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Sheet1!$G$2:$G$7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5-FC3A-40AA-8A79-3C27D8ECEE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715328"/>
        <c:axId val="131867200"/>
      </c:barChart>
      <c:catAx>
        <c:axId val="47715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1867200"/>
        <c:crosses val="autoZero"/>
        <c:auto val="1"/>
        <c:lblAlgn val="ctr"/>
        <c:lblOffset val="100"/>
        <c:noMultiLvlLbl val="0"/>
      </c:catAx>
      <c:valAx>
        <c:axId val="131867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7153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Grade 5</c:v>
                </c:pt>
                <c:pt idx="1">
                  <c:v>Grade 8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</c:v>
                </c:pt>
                <c:pt idx="1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DF-4CEB-80FE-549CBD4938D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Hisp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Grade 5</c:v>
                </c:pt>
                <c:pt idx="1">
                  <c:v>Grade 8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14</c:v>
                </c:pt>
                <c:pt idx="1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DF-4CEB-80FE-549CBD4938D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White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Grade 5</c:v>
                </c:pt>
                <c:pt idx="1">
                  <c:v>Grade 8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DF-4CEB-80FE-549CBD4938D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Eco Dis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Grade 5</c:v>
                </c:pt>
                <c:pt idx="1">
                  <c:v>Grade 8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22</c:v>
                </c:pt>
                <c:pt idx="1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3DF-4CEB-80FE-549CBD4938D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SpEd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Grade 5</c:v>
                </c:pt>
                <c:pt idx="1">
                  <c:v>Grade 8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4-B3DF-4CEB-80FE-549CBD4938D8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ELL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Grade 5</c:v>
                </c:pt>
                <c:pt idx="1">
                  <c:v>Grade 8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5-B3DF-4CEB-80FE-549CBD4938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885312"/>
        <c:axId val="45855232"/>
      </c:barChart>
      <c:catAx>
        <c:axId val="478853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5855232"/>
        <c:crosses val="autoZero"/>
        <c:auto val="1"/>
        <c:lblAlgn val="ctr"/>
        <c:lblOffset val="100"/>
        <c:noMultiLvlLbl val="0"/>
      </c:catAx>
      <c:valAx>
        <c:axId val="45855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8853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Grade 5</c:v>
                </c:pt>
                <c:pt idx="1">
                  <c:v>Grade 8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DF-4CEB-80FE-549CBD4938D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Hisp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Grade 5</c:v>
                </c:pt>
                <c:pt idx="1">
                  <c:v>Grade 8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DF-4CEB-80FE-549CBD4938D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White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Grade 5</c:v>
                </c:pt>
                <c:pt idx="1">
                  <c:v>Grade 8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DF-4CEB-80FE-549CBD4938D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Eco Dis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Grade 5</c:v>
                </c:pt>
                <c:pt idx="1">
                  <c:v>Grade 8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3DF-4CEB-80FE-549CBD4938D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SpEd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Grade 5</c:v>
                </c:pt>
                <c:pt idx="1">
                  <c:v>Grade 8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4-B3DF-4CEB-80FE-549CBD4938D8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ELL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Grade 5</c:v>
                </c:pt>
                <c:pt idx="1">
                  <c:v>Grade 8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5-B3DF-4CEB-80FE-549CBD4938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885312"/>
        <c:axId val="45855232"/>
      </c:barChart>
      <c:catAx>
        <c:axId val="478853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5855232"/>
        <c:crosses val="autoZero"/>
        <c:auto val="1"/>
        <c:lblAlgn val="ctr"/>
        <c:lblOffset val="100"/>
        <c:noMultiLvlLbl val="0"/>
      </c:catAx>
      <c:valAx>
        <c:axId val="45855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8853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Approaches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Grade 5</c:v>
                </c:pt>
                <c:pt idx="1">
                  <c:v>Grade 8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29</c:v>
                </c:pt>
                <c:pt idx="1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3A-40AA-8A79-3C27D8ECEEA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Meets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Grade 5</c:v>
                </c:pt>
                <c:pt idx="1">
                  <c:v>Grade 8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7</c:v>
                </c:pt>
                <c:pt idx="1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3A-40AA-8A79-3C27D8ECEEA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Masters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Grade 5</c:v>
                </c:pt>
                <c:pt idx="1">
                  <c:v>Grade 8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C3A-40AA-8A79-3C27D8ECEE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715328"/>
        <c:axId val="131867200"/>
      </c:barChart>
      <c:catAx>
        <c:axId val="47715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1867200"/>
        <c:crosses val="autoZero"/>
        <c:auto val="1"/>
        <c:lblAlgn val="ctr"/>
        <c:lblOffset val="100"/>
        <c:noMultiLvlLbl val="0"/>
      </c:catAx>
      <c:valAx>
        <c:axId val="131867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7153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Grade 8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55-4577-BB40-9958F195755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Hisp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Grade 8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55-4577-BB40-9958F195755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White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Grade 8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155-4577-BB40-9958F195755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Eco Dis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Grade 8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155-4577-BB40-9958F195755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SpEd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Grade 8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4-2155-4577-BB40-9958F1957552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ELL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Grade 8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5-2155-4577-BB40-9958F19575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613760"/>
        <c:axId val="45858112"/>
      </c:barChart>
      <c:catAx>
        <c:axId val="66613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5858112"/>
        <c:crosses val="autoZero"/>
        <c:auto val="1"/>
        <c:lblAlgn val="ctr"/>
        <c:lblOffset val="100"/>
        <c:noMultiLvlLbl val="0"/>
      </c:catAx>
      <c:valAx>
        <c:axId val="45858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66137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Grade 8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55-4577-BB40-9958F195755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Hisp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Grade 8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55-4577-BB40-9958F195755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White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Grade 8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155-4577-BB40-9958F195755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Eco Dis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Grade 8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155-4577-BB40-9958F195755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SpEd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Grade 8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4-2155-4577-BB40-9958F1957552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ELL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Grade 8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5-2155-4577-BB40-9958F19575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613760"/>
        <c:axId val="45858112"/>
      </c:barChart>
      <c:catAx>
        <c:axId val="66613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5858112"/>
        <c:crosses val="autoZero"/>
        <c:auto val="1"/>
        <c:lblAlgn val="ctr"/>
        <c:lblOffset val="100"/>
        <c:noMultiLvlLbl val="0"/>
      </c:catAx>
      <c:valAx>
        <c:axId val="45858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66137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Grade 8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55-4577-BB40-9958F195755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Hisp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Grade 8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55-4577-BB40-9958F195755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White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Grade 8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155-4577-BB40-9958F195755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Eco Dis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Grade 8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155-4577-BB40-9958F195755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SpEd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Grade 8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4-2155-4577-BB40-9958F1957552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ELL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Grade 8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5-2155-4577-BB40-9958F19575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613760"/>
        <c:axId val="45858112"/>
      </c:barChart>
      <c:catAx>
        <c:axId val="66613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5858112"/>
        <c:crosses val="autoZero"/>
        <c:auto val="1"/>
        <c:lblAlgn val="ctr"/>
        <c:lblOffset val="100"/>
        <c:noMultiLvlLbl val="0"/>
      </c:catAx>
      <c:valAx>
        <c:axId val="45858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66137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Approaches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Grade 8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3A-40AA-8A79-3C27D8ECEEA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Meets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Grade 8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3A-40AA-8A79-3C27D8ECEEA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Masters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Grade 8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C3A-40AA-8A79-3C27D8ECEE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715328"/>
        <c:axId val="131867200"/>
      </c:barChart>
      <c:catAx>
        <c:axId val="47715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1867200"/>
        <c:crosses val="autoZero"/>
        <c:auto val="1"/>
        <c:lblAlgn val="ctr"/>
        <c:lblOffset val="100"/>
        <c:noMultiLvlLbl val="0"/>
      </c:catAx>
      <c:valAx>
        <c:axId val="131867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7153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English I</c:v>
                </c:pt>
                <c:pt idx="1">
                  <c:v>English II</c:v>
                </c:pt>
                <c:pt idx="2">
                  <c:v>Algebra I</c:v>
                </c:pt>
                <c:pt idx="3">
                  <c:v>Biology</c:v>
                </c:pt>
                <c:pt idx="4">
                  <c:v>US History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83</c:v>
                </c:pt>
                <c:pt idx="2">
                  <c:v>67</c:v>
                </c:pt>
                <c:pt idx="3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32-4B21-AAAD-AA239004FF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Hisp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English I</c:v>
                </c:pt>
                <c:pt idx="1">
                  <c:v>English II</c:v>
                </c:pt>
                <c:pt idx="2">
                  <c:v>Algebra I</c:v>
                </c:pt>
                <c:pt idx="3">
                  <c:v>Biology</c:v>
                </c:pt>
                <c:pt idx="4">
                  <c:v>US History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71</c:v>
                </c:pt>
                <c:pt idx="2">
                  <c:v>60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32-4B21-AAAD-AA239004FF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White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English I</c:v>
                </c:pt>
                <c:pt idx="1">
                  <c:v>English II</c:v>
                </c:pt>
                <c:pt idx="2">
                  <c:v>Algebra I</c:v>
                </c:pt>
                <c:pt idx="3">
                  <c:v>Biology</c:v>
                </c:pt>
                <c:pt idx="4">
                  <c:v>US History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90</c:v>
                </c:pt>
                <c:pt idx="2">
                  <c:v>67</c:v>
                </c:pt>
                <c:pt idx="3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32-4B21-AAAD-AA239004FF9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Eco Dis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English I</c:v>
                </c:pt>
                <c:pt idx="1">
                  <c:v>English II</c:v>
                </c:pt>
                <c:pt idx="2">
                  <c:v>Algebra I</c:v>
                </c:pt>
                <c:pt idx="3">
                  <c:v>Biology</c:v>
                </c:pt>
                <c:pt idx="4">
                  <c:v>US History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80</c:v>
                </c:pt>
                <c:pt idx="2">
                  <c:v>71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B32-4B21-AAAD-AA239004FF9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SpEd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English I</c:v>
                </c:pt>
                <c:pt idx="1">
                  <c:v>English II</c:v>
                </c:pt>
                <c:pt idx="2">
                  <c:v>Algebra I</c:v>
                </c:pt>
                <c:pt idx="3">
                  <c:v>Biology</c:v>
                </c:pt>
                <c:pt idx="4">
                  <c:v>US History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4-9B32-4B21-AAAD-AA239004FF90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ELL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English I</c:v>
                </c:pt>
                <c:pt idx="1">
                  <c:v>English II</c:v>
                </c:pt>
                <c:pt idx="2">
                  <c:v>Algebra I</c:v>
                </c:pt>
                <c:pt idx="3">
                  <c:v>Biology</c:v>
                </c:pt>
                <c:pt idx="4">
                  <c:v>US History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5-9B32-4B21-AAAD-AA239004FF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011072"/>
        <c:axId val="45854080"/>
      </c:barChart>
      <c:catAx>
        <c:axId val="670110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5854080"/>
        <c:crosses val="autoZero"/>
        <c:auto val="1"/>
        <c:lblAlgn val="ctr"/>
        <c:lblOffset val="100"/>
        <c:noMultiLvlLbl val="0"/>
      </c:catAx>
      <c:valAx>
        <c:axId val="45854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70110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English I</c:v>
                </c:pt>
                <c:pt idx="1">
                  <c:v>English II</c:v>
                </c:pt>
                <c:pt idx="2">
                  <c:v>Algebra I</c:v>
                </c:pt>
                <c:pt idx="3">
                  <c:v>Biology</c:v>
                </c:pt>
                <c:pt idx="4">
                  <c:v>US History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67</c:v>
                </c:pt>
                <c:pt idx="2">
                  <c:v>27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32-4B21-AAAD-AA239004FF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Hisp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English I</c:v>
                </c:pt>
                <c:pt idx="1">
                  <c:v>English II</c:v>
                </c:pt>
                <c:pt idx="2">
                  <c:v>Algebra I</c:v>
                </c:pt>
                <c:pt idx="3">
                  <c:v>Biology</c:v>
                </c:pt>
                <c:pt idx="4">
                  <c:v>US History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71</c:v>
                </c:pt>
                <c:pt idx="2">
                  <c:v>20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32-4B21-AAAD-AA239004FF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White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English I</c:v>
                </c:pt>
                <c:pt idx="1">
                  <c:v>English II</c:v>
                </c:pt>
                <c:pt idx="2">
                  <c:v>Algebra I</c:v>
                </c:pt>
                <c:pt idx="3">
                  <c:v>Biology</c:v>
                </c:pt>
                <c:pt idx="4">
                  <c:v>US History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60</c:v>
                </c:pt>
                <c:pt idx="2">
                  <c:v>22</c:v>
                </c:pt>
                <c:pt idx="3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32-4B21-AAAD-AA239004FF9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Eco Dis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English I</c:v>
                </c:pt>
                <c:pt idx="1">
                  <c:v>English II</c:v>
                </c:pt>
                <c:pt idx="2">
                  <c:v>Algebra I</c:v>
                </c:pt>
                <c:pt idx="3">
                  <c:v>Biology</c:v>
                </c:pt>
                <c:pt idx="4">
                  <c:v>US History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100</c:v>
                </c:pt>
                <c:pt idx="2">
                  <c:v>29</c:v>
                </c:pt>
                <c:pt idx="3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B32-4B21-AAAD-AA239004FF9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SpEd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English I</c:v>
                </c:pt>
                <c:pt idx="1">
                  <c:v>English II</c:v>
                </c:pt>
                <c:pt idx="2">
                  <c:v>Algebra I</c:v>
                </c:pt>
                <c:pt idx="3">
                  <c:v>Biology</c:v>
                </c:pt>
                <c:pt idx="4">
                  <c:v>US History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4-9B32-4B21-AAAD-AA239004FF90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ELL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English I</c:v>
                </c:pt>
                <c:pt idx="1">
                  <c:v>English II</c:v>
                </c:pt>
                <c:pt idx="2">
                  <c:v>Algebra I</c:v>
                </c:pt>
                <c:pt idx="3">
                  <c:v>Biology</c:v>
                </c:pt>
                <c:pt idx="4">
                  <c:v>US History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5-9B32-4B21-AAAD-AA239004FF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011072"/>
        <c:axId val="45854080"/>
      </c:barChart>
      <c:catAx>
        <c:axId val="670110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5854080"/>
        <c:crosses val="autoZero"/>
        <c:auto val="1"/>
        <c:lblAlgn val="ctr"/>
        <c:lblOffset val="100"/>
        <c:noMultiLvlLbl val="0"/>
      </c:catAx>
      <c:valAx>
        <c:axId val="45854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70110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English I</c:v>
                </c:pt>
                <c:pt idx="1">
                  <c:v>English II</c:v>
                </c:pt>
                <c:pt idx="2">
                  <c:v>Algebra I</c:v>
                </c:pt>
                <c:pt idx="3">
                  <c:v>Biology</c:v>
                </c:pt>
                <c:pt idx="4">
                  <c:v>US History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</c:v>
                </c:pt>
                <c:pt idx="2">
                  <c:v>13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32-4B21-AAAD-AA239004FF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Hisp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English I</c:v>
                </c:pt>
                <c:pt idx="1">
                  <c:v>English II</c:v>
                </c:pt>
                <c:pt idx="2">
                  <c:v>Algebra I</c:v>
                </c:pt>
                <c:pt idx="3">
                  <c:v>Biology</c:v>
                </c:pt>
                <c:pt idx="4">
                  <c:v>US History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</c:v>
                </c:pt>
                <c:pt idx="2">
                  <c:v>20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32-4B21-AAAD-AA239004FF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White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English I</c:v>
                </c:pt>
                <c:pt idx="1">
                  <c:v>English II</c:v>
                </c:pt>
                <c:pt idx="2">
                  <c:v>Algebra I</c:v>
                </c:pt>
                <c:pt idx="3">
                  <c:v>Biology</c:v>
                </c:pt>
                <c:pt idx="4">
                  <c:v>US History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10</c:v>
                </c:pt>
                <c:pt idx="2">
                  <c:v>11</c:v>
                </c:pt>
                <c:pt idx="3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32-4B21-AAAD-AA239004FF9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Eco Dis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English I</c:v>
                </c:pt>
                <c:pt idx="1">
                  <c:v>English II</c:v>
                </c:pt>
                <c:pt idx="2">
                  <c:v>Algebra I</c:v>
                </c:pt>
                <c:pt idx="3">
                  <c:v>Biology</c:v>
                </c:pt>
                <c:pt idx="4">
                  <c:v>US History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0</c:v>
                </c:pt>
                <c:pt idx="2">
                  <c:v>14</c:v>
                </c:pt>
                <c:pt idx="3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B32-4B21-AAAD-AA239004FF9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SpEd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English I</c:v>
                </c:pt>
                <c:pt idx="1">
                  <c:v>English II</c:v>
                </c:pt>
                <c:pt idx="2">
                  <c:v>Algebra I</c:v>
                </c:pt>
                <c:pt idx="3">
                  <c:v>Biology</c:v>
                </c:pt>
                <c:pt idx="4">
                  <c:v>US History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4-9B32-4B21-AAAD-AA239004FF90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ELL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English I</c:v>
                </c:pt>
                <c:pt idx="1">
                  <c:v>English II</c:v>
                </c:pt>
                <c:pt idx="2">
                  <c:v>Algebra I</c:v>
                </c:pt>
                <c:pt idx="3">
                  <c:v>Biology</c:v>
                </c:pt>
                <c:pt idx="4">
                  <c:v>US History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5-9B32-4B21-AAAD-AA239004FF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011072"/>
        <c:axId val="45854080"/>
      </c:barChart>
      <c:catAx>
        <c:axId val="670110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5854080"/>
        <c:crosses val="autoZero"/>
        <c:auto val="1"/>
        <c:lblAlgn val="ctr"/>
        <c:lblOffset val="100"/>
        <c:noMultiLvlLbl val="0"/>
      </c:catAx>
      <c:valAx>
        <c:axId val="45854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70110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50</c:v>
                </c:pt>
                <c:pt idx="1">
                  <c:v>21</c:v>
                </c:pt>
                <c:pt idx="2">
                  <c:v>29</c:v>
                </c:pt>
                <c:pt idx="3">
                  <c:v>62</c:v>
                </c:pt>
                <c:pt idx="4">
                  <c:v>50</c:v>
                </c:pt>
                <c:pt idx="5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3A-40AA-8A79-3C27D8ECEEA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Hisp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1">
                  <c:v>14</c:v>
                </c:pt>
                <c:pt idx="2">
                  <c:v>43</c:v>
                </c:pt>
                <c:pt idx="3">
                  <c:v>57</c:v>
                </c:pt>
                <c:pt idx="4">
                  <c:v>43</c:v>
                </c:pt>
                <c:pt idx="5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3A-40AA-8A79-3C27D8ECEEA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White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29</c:v>
                </c:pt>
                <c:pt idx="1">
                  <c:v>29</c:v>
                </c:pt>
                <c:pt idx="2">
                  <c:v>14</c:v>
                </c:pt>
                <c:pt idx="3">
                  <c:v>60</c:v>
                </c:pt>
                <c:pt idx="4">
                  <c:v>57</c:v>
                </c:pt>
                <c:pt idx="5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C3A-40AA-8A79-3C27D8ECEEA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Eco Dis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50</c:v>
                </c:pt>
                <c:pt idx="1">
                  <c:v>22</c:v>
                </c:pt>
                <c:pt idx="2">
                  <c:v>27</c:v>
                </c:pt>
                <c:pt idx="3">
                  <c:v>67</c:v>
                </c:pt>
                <c:pt idx="4">
                  <c:v>40</c:v>
                </c:pt>
                <c:pt idx="5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C3A-40AA-8A79-3C27D8ECEEA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SpEd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4-FC3A-40AA-8A79-3C27D8ECEEAB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ELL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Sheet1!$G$2:$G$7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5-FC3A-40AA-8A79-3C27D8ECEE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715328"/>
        <c:axId val="131867200"/>
      </c:barChart>
      <c:catAx>
        <c:axId val="47715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1867200"/>
        <c:crosses val="autoZero"/>
        <c:auto val="1"/>
        <c:lblAlgn val="ctr"/>
        <c:lblOffset val="100"/>
        <c:noMultiLvlLbl val="0"/>
      </c:catAx>
      <c:valAx>
        <c:axId val="131867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7153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Approaches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English I</c:v>
                </c:pt>
                <c:pt idx="1">
                  <c:v>English II</c:v>
                </c:pt>
                <c:pt idx="2">
                  <c:v>Algebra I</c:v>
                </c:pt>
                <c:pt idx="3">
                  <c:v>Biology</c:v>
                </c:pt>
                <c:pt idx="4">
                  <c:v>US History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83</c:v>
                </c:pt>
                <c:pt idx="2">
                  <c:v>67</c:v>
                </c:pt>
                <c:pt idx="3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3A-40AA-8A79-3C27D8ECEEA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Meets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English I</c:v>
                </c:pt>
                <c:pt idx="1">
                  <c:v>English II</c:v>
                </c:pt>
                <c:pt idx="2">
                  <c:v>Algebra I</c:v>
                </c:pt>
                <c:pt idx="3">
                  <c:v>Biology</c:v>
                </c:pt>
                <c:pt idx="4">
                  <c:v>US History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67</c:v>
                </c:pt>
                <c:pt idx="2">
                  <c:v>27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3A-40AA-8A79-3C27D8ECEEA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Masters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English I</c:v>
                </c:pt>
                <c:pt idx="1">
                  <c:v>English II</c:v>
                </c:pt>
                <c:pt idx="2">
                  <c:v>Algebra I</c:v>
                </c:pt>
                <c:pt idx="3">
                  <c:v>Biology</c:v>
                </c:pt>
                <c:pt idx="4">
                  <c:v>US History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33</c:v>
                </c:pt>
                <c:pt idx="2">
                  <c:v>13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C3A-40AA-8A79-3C27D8ECEE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715328"/>
        <c:axId val="131867200"/>
      </c:barChart>
      <c:catAx>
        <c:axId val="47715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1867200"/>
        <c:crosses val="autoZero"/>
        <c:auto val="1"/>
        <c:lblAlgn val="ctr"/>
        <c:lblOffset val="100"/>
        <c:noMultiLvlLbl val="0"/>
      </c:catAx>
      <c:valAx>
        <c:axId val="131867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7153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District 2023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10"/>
                <c:pt idx="0">
                  <c:v>Grade 4 Reading</c:v>
                </c:pt>
                <c:pt idx="1">
                  <c:v>Grade 4 Math</c:v>
                </c:pt>
                <c:pt idx="2">
                  <c:v>Grade 5 Reading</c:v>
                </c:pt>
                <c:pt idx="3">
                  <c:v>Grade 5 Math</c:v>
                </c:pt>
                <c:pt idx="4">
                  <c:v>Grade 6 Reading</c:v>
                </c:pt>
                <c:pt idx="5">
                  <c:v>Grade 6 Math</c:v>
                </c:pt>
                <c:pt idx="6">
                  <c:v>Grade 7 Reading</c:v>
                </c:pt>
                <c:pt idx="7">
                  <c:v>Grade 7 Math</c:v>
                </c:pt>
                <c:pt idx="8">
                  <c:v>Grade 8 Reading</c:v>
                </c:pt>
                <c:pt idx="9">
                  <c:v>Grade 8 Math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64</c:v>
                </c:pt>
                <c:pt idx="1">
                  <c:v>50</c:v>
                </c:pt>
                <c:pt idx="2">
                  <c:v>64</c:v>
                </c:pt>
                <c:pt idx="3">
                  <c:v>50</c:v>
                </c:pt>
                <c:pt idx="4">
                  <c:v>77</c:v>
                </c:pt>
                <c:pt idx="5">
                  <c:v>77</c:v>
                </c:pt>
                <c:pt idx="6">
                  <c:v>64</c:v>
                </c:pt>
                <c:pt idx="7">
                  <c:v>50</c:v>
                </c:pt>
                <c:pt idx="8">
                  <c:v>83</c:v>
                </c:pt>
                <c:pt idx="9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16-4B01-B7AA-2E69812FF4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District 2022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10"/>
                <c:pt idx="0">
                  <c:v>Grade 4 Reading</c:v>
                </c:pt>
                <c:pt idx="1">
                  <c:v>Grade 4 Math</c:v>
                </c:pt>
                <c:pt idx="2">
                  <c:v>Grade 5 Reading</c:v>
                </c:pt>
                <c:pt idx="3">
                  <c:v>Grade 5 Math</c:v>
                </c:pt>
                <c:pt idx="4">
                  <c:v>Grade 6 Reading</c:v>
                </c:pt>
                <c:pt idx="5">
                  <c:v>Grade 6 Math</c:v>
                </c:pt>
                <c:pt idx="6">
                  <c:v>Grade 7 Reading</c:v>
                </c:pt>
                <c:pt idx="7">
                  <c:v>Grade 7 Math</c:v>
                </c:pt>
                <c:pt idx="8">
                  <c:v>Grade 8 Reading</c:v>
                </c:pt>
                <c:pt idx="9">
                  <c:v>Grade 8 Math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50</c:v>
                </c:pt>
                <c:pt idx="1">
                  <c:v>14</c:v>
                </c:pt>
                <c:pt idx="2">
                  <c:v>67</c:v>
                </c:pt>
                <c:pt idx="3">
                  <c:v>80</c:v>
                </c:pt>
                <c:pt idx="4">
                  <c:v>83</c:v>
                </c:pt>
                <c:pt idx="5">
                  <c:v>92</c:v>
                </c:pt>
                <c:pt idx="6">
                  <c:v>82</c:v>
                </c:pt>
                <c:pt idx="7">
                  <c:v>88</c:v>
                </c:pt>
                <c:pt idx="8">
                  <c:v>79</c:v>
                </c:pt>
                <c:pt idx="9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16-4B01-B7AA-2E69812FF4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32448"/>
        <c:axId val="66676416"/>
      </c:barChart>
      <c:catAx>
        <c:axId val="674324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6676416"/>
        <c:crosses val="autoZero"/>
        <c:auto val="1"/>
        <c:lblAlgn val="ctr"/>
        <c:lblOffset val="100"/>
        <c:noMultiLvlLbl val="0"/>
      </c:catAx>
      <c:valAx>
        <c:axId val="66676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74324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State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Approaches</c:v>
                </c:pt>
                <c:pt idx="1">
                  <c:v>Meets Grade Level</c:v>
                </c:pt>
                <c:pt idx="2">
                  <c:v>Masters Grade Level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76</c:v>
                </c:pt>
                <c:pt idx="1">
                  <c:v>49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16-4B01-B7AA-2E69812FF4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Region 16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Approaches</c:v>
                </c:pt>
                <c:pt idx="1">
                  <c:v>Meets Grade Level</c:v>
                </c:pt>
                <c:pt idx="2">
                  <c:v>Masters Grade Level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80</c:v>
                </c:pt>
                <c:pt idx="1">
                  <c:v>51</c:v>
                </c:pt>
                <c:pt idx="2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16-4B01-B7AA-2E69812FF43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District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Approaches</c:v>
                </c:pt>
                <c:pt idx="1">
                  <c:v>Meets Grade Level</c:v>
                </c:pt>
                <c:pt idx="2">
                  <c:v>Masters Grade Level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65</c:v>
                </c:pt>
                <c:pt idx="1">
                  <c:v>37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16-4B01-B7AA-2E69812FF4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32448"/>
        <c:axId val="66676416"/>
      </c:barChart>
      <c:catAx>
        <c:axId val="674324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6676416"/>
        <c:crosses val="autoZero"/>
        <c:auto val="1"/>
        <c:lblAlgn val="ctr"/>
        <c:lblOffset val="100"/>
        <c:noMultiLvlLbl val="0"/>
      </c:catAx>
      <c:valAx>
        <c:axId val="66676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74324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State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Approaches</c:v>
                </c:pt>
                <c:pt idx="1">
                  <c:v>Meets Grade Level</c:v>
                </c:pt>
                <c:pt idx="2">
                  <c:v>Masters Grade Level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77</c:v>
                </c:pt>
                <c:pt idx="1">
                  <c:v>53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16-4B01-B7AA-2E69812FF4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District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Approaches</c:v>
                </c:pt>
                <c:pt idx="1">
                  <c:v>Meets Grade Level</c:v>
                </c:pt>
                <c:pt idx="2">
                  <c:v>Masters Grade Level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73</c:v>
                </c:pt>
                <c:pt idx="1">
                  <c:v>48</c:v>
                </c:pt>
                <c:pt idx="2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16-4B01-B7AA-2E69812FF4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32448"/>
        <c:axId val="66676416"/>
      </c:barChart>
      <c:catAx>
        <c:axId val="674324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6676416"/>
        <c:crosses val="autoZero"/>
        <c:auto val="1"/>
        <c:lblAlgn val="ctr"/>
        <c:lblOffset val="100"/>
        <c:noMultiLvlLbl val="0"/>
      </c:catAx>
      <c:valAx>
        <c:axId val="66676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74324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State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Approaches</c:v>
                </c:pt>
                <c:pt idx="1">
                  <c:v>Meets Grade Level</c:v>
                </c:pt>
                <c:pt idx="2">
                  <c:v>Masters Grade Level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75</c:v>
                </c:pt>
                <c:pt idx="1">
                  <c:v>53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16-4B01-B7AA-2E69812FF4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District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Approaches</c:v>
                </c:pt>
                <c:pt idx="1">
                  <c:v>Meets Grade Level</c:v>
                </c:pt>
                <c:pt idx="2">
                  <c:v>Masters Grade Level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60</c:v>
                </c:pt>
                <c:pt idx="1">
                  <c:v>48</c:v>
                </c:pt>
                <c:pt idx="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16-4B01-B7AA-2E69812FF4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32448"/>
        <c:axId val="66676416"/>
      </c:barChart>
      <c:catAx>
        <c:axId val="674324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6676416"/>
        <c:crosses val="autoZero"/>
        <c:auto val="1"/>
        <c:lblAlgn val="ctr"/>
        <c:lblOffset val="100"/>
        <c:noMultiLvlLbl val="0"/>
      </c:catAx>
      <c:valAx>
        <c:axId val="66676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74324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State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3"/>
                <c:pt idx="0">
                  <c:v>Approaches</c:v>
                </c:pt>
                <c:pt idx="1">
                  <c:v>Meets Grade Level</c:v>
                </c:pt>
                <c:pt idx="2">
                  <c:v>Masters Grade Level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77</c:v>
                </c:pt>
                <c:pt idx="1">
                  <c:v>47</c:v>
                </c:pt>
                <c:pt idx="2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16-4B01-B7AA-2E69812FF4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District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3"/>
                <c:pt idx="0">
                  <c:v>Approaches</c:v>
                </c:pt>
                <c:pt idx="1">
                  <c:v>Meets Grade Level</c:v>
                </c:pt>
                <c:pt idx="2">
                  <c:v>Masters Grade Level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68</c:v>
                </c:pt>
                <c:pt idx="1">
                  <c:v>28</c:v>
                </c:pt>
                <c:pt idx="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16-4B01-B7AA-2E69812FF4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32448"/>
        <c:axId val="66676416"/>
      </c:barChart>
      <c:catAx>
        <c:axId val="674324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6676416"/>
        <c:crosses val="autoZero"/>
        <c:auto val="1"/>
        <c:lblAlgn val="ctr"/>
        <c:lblOffset val="100"/>
        <c:noMultiLvlLbl val="0"/>
      </c:catAx>
      <c:valAx>
        <c:axId val="66676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74324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State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Approaches</c:v>
                </c:pt>
                <c:pt idx="1">
                  <c:v>Meets Grade Level</c:v>
                </c:pt>
                <c:pt idx="2">
                  <c:v>Masters Grade Level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78</c:v>
                </c:pt>
                <c:pt idx="1">
                  <c:v>52</c:v>
                </c:pt>
                <c:pt idx="2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16-4B01-B7AA-2E69812FF4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District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Approaches</c:v>
                </c:pt>
                <c:pt idx="1">
                  <c:v>Meets Grade Level</c:v>
                </c:pt>
                <c:pt idx="2">
                  <c:v>Masters Grade Level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43</c:v>
                </c:pt>
                <c:pt idx="1">
                  <c:v>24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16-4B01-B7AA-2E69812FF4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32448"/>
        <c:axId val="66676416"/>
      </c:barChart>
      <c:catAx>
        <c:axId val="674324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6676416"/>
        <c:crosses val="autoZero"/>
        <c:auto val="1"/>
        <c:lblAlgn val="ctr"/>
        <c:lblOffset val="100"/>
        <c:noMultiLvlLbl val="0"/>
      </c:catAx>
      <c:valAx>
        <c:axId val="66676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74324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</c:v>
                </c:pt>
              </c:strCache>
            </c:strRef>
          </c:tx>
          <c:invertIfNegative val="0"/>
          <c:cat>
            <c:numRef>
              <c:f>Sheet1!$A$2:$A$3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2022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99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B8-42B3-940B-5F974668AF9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Hisp</c:v>
                </c:pt>
              </c:strCache>
            </c:strRef>
          </c:tx>
          <c:invertIfNegative val="0"/>
          <c:cat>
            <c:numRef>
              <c:f>Sheet1!$A$2:$A$3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2022</c:v>
                </c:pt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100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B8-42B3-940B-5F974668AF9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White</c:v>
                </c:pt>
              </c:strCache>
            </c:strRef>
          </c:tx>
          <c:invertIfNegative val="0"/>
          <c:cat>
            <c:numRef>
              <c:f>Sheet1!$A$2:$A$3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2022</c:v>
                </c:pt>
              </c:numCache>
            </c:numRef>
          </c:cat>
          <c:val>
            <c:numRef>
              <c:f>Sheet1!$D$2:$D$3</c:f>
              <c:numCache>
                <c:formatCode>General</c:formatCode>
                <c:ptCount val="2"/>
                <c:pt idx="0">
                  <c:v>99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CB8-42B3-940B-5F974668AF9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Eco Dis</c:v>
                </c:pt>
              </c:strCache>
            </c:strRef>
          </c:tx>
          <c:invertIfNegative val="0"/>
          <c:cat>
            <c:numRef>
              <c:f>Sheet1!$A$2:$A$3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2022</c:v>
                </c:pt>
              </c:numCache>
            </c:numRef>
          </c:cat>
          <c:val>
            <c:numRef>
              <c:f>Sheet1!$E$2:$E$3</c:f>
              <c:numCache>
                <c:formatCode>General</c:formatCode>
                <c:ptCount val="2"/>
                <c:pt idx="0">
                  <c:v>99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CB8-42B3-940B-5F974668AF9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SpEd</c:v>
                </c:pt>
              </c:strCache>
            </c:strRef>
          </c:tx>
          <c:invertIfNegative val="0"/>
          <c:cat>
            <c:numRef>
              <c:f>Sheet1!$A$2:$A$3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2022</c:v>
                </c:pt>
              </c:numCache>
            </c:numRef>
          </c:cat>
          <c:val>
            <c:numRef>
              <c:f>Sheet1!$F$2:$F$3</c:f>
              <c:numCache>
                <c:formatCode>General</c:formatCode>
                <c:ptCount val="2"/>
                <c:pt idx="0">
                  <c:v>100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CB8-42B3-940B-5F974668AF91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ELL/EB</c:v>
                </c:pt>
              </c:strCache>
            </c:strRef>
          </c:tx>
          <c:invertIfNegative val="0"/>
          <c:cat>
            <c:numRef>
              <c:f>Sheet1!$A$2:$A$3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2022</c:v>
                </c:pt>
              </c:numCache>
            </c:numRef>
          </c:cat>
          <c:val>
            <c:numRef>
              <c:f>Sheet1!$G$2:$G$3</c:f>
              <c:numCache>
                <c:formatCode>General</c:formatCode>
                <c:ptCount val="2"/>
                <c:pt idx="0">
                  <c:v>100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CB8-42B3-940B-5F974668AF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418496"/>
        <c:axId val="60563456"/>
      </c:barChart>
      <c:catAx>
        <c:axId val="61418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0563456"/>
        <c:crosses val="autoZero"/>
        <c:auto val="1"/>
        <c:lblAlgn val="ctr"/>
        <c:lblOffset val="100"/>
        <c:noMultiLvlLbl val="0"/>
      </c:catAx>
      <c:valAx>
        <c:axId val="605634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14184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4410979877515313E-2"/>
          <c:y val="3.7180186778978212E-2"/>
          <c:w val="0.76053663604549426"/>
          <c:h val="0.870025270097051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2021 - 2022</c:v>
                </c:pt>
                <c:pt idx="1">
                  <c:v>2020-2021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97</c:v>
                </c:pt>
                <c:pt idx="1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DE-486D-9B42-23B0CE9207B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Hisp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2021 - 2022</c:v>
                </c:pt>
                <c:pt idx="1">
                  <c:v>2020-2021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97</c:v>
                </c:pt>
                <c:pt idx="1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DE-486D-9B42-23B0CE9207B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White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2021 - 2022</c:v>
                </c:pt>
                <c:pt idx="1">
                  <c:v>2020-2021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97</c:v>
                </c:pt>
                <c:pt idx="1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DE-486D-9B42-23B0CE9207B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Eco Dis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2021 - 2022</c:v>
                </c:pt>
                <c:pt idx="1">
                  <c:v>2020-2021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97</c:v>
                </c:pt>
                <c:pt idx="1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6DE-486D-9B42-23B0CE9207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206528"/>
        <c:axId val="60568640"/>
      </c:barChart>
      <c:catAx>
        <c:axId val="61206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0568640"/>
        <c:crosses val="autoZero"/>
        <c:auto val="1"/>
        <c:lblAlgn val="ctr"/>
        <c:lblOffset val="100"/>
        <c:noMultiLvlLbl val="0"/>
      </c:catAx>
      <c:valAx>
        <c:axId val="60568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12065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4716535433070866E-2"/>
          <c:y val="3.7180186778978212E-2"/>
          <c:w val="0.80419663167104116"/>
          <c:h val="0.870025270097051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2021-2022</c:v>
                </c:pt>
                <c:pt idx="1">
                  <c:v>2020-2021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39-4F25-9465-7B36FAD061A7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White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2021-2022</c:v>
                </c:pt>
                <c:pt idx="1">
                  <c:v>2020-2021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E39-4F25-9465-7B36FAD061A7}"/>
            </c:ext>
          </c:extLst>
        </c:ser>
        <c:ser>
          <c:idx val="3"/>
          <c:order val="2"/>
          <c:tx>
            <c:strRef>
              <c:f>Sheet1!$E$1</c:f>
              <c:strCache>
                <c:ptCount val="1"/>
                <c:pt idx="0">
                  <c:v>Eco Dis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2021-2022</c:v>
                </c:pt>
                <c:pt idx="1">
                  <c:v>2020-2021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E39-4F25-9465-7B36FAD061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400576"/>
        <c:axId val="60570944"/>
      </c:barChart>
      <c:catAx>
        <c:axId val="614005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0570944"/>
        <c:crosses val="autoZero"/>
        <c:auto val="1"/>
        <c:lblAlgn val="ctr"/>
        <c:lblOffset val="100"/>
        <c:noMultiLvlLbl val="0"/>
      </c:catAx>
      <c:valAx>
        <c:axId val="60570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14005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20</c:v>
                </c:pt>
                <c:pt idx="1">
                  <c:v>7</c:v>
                </c:pt>
                <c:pt idx="2">
                  <c:v>0</c:v>
                </c:pt>
                <c:pt idx="3">
                  <c:v>23</c:v>
                </c:pt>
                <c:pt idx="4">
                  <c:v>21</c:v>
                </c:pt>
                <c:pt idx="5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3A-40AA-8A79-3C27D8ECEEA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Hisp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1">
                  <c:v>0</c:v>
                </c:pt>
                <c:pt idx="2">
                  <c:v>0</c:v>
                </c:pt>
                <c:pt idx="3">
                  <c:v>29</c:v>
                </c:pt>
                <c:pt idx="4">
                  <c:v>14</c:v>
                </c:pt>
                <c:pt idx="5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3A-40AA-8A79-3C27D8ECEEA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White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14</c:v>
                </c:pt>
                <c:pt idx="1">
                  <c:v>14</c:v>
                </c:pt>
                <c:pt idx="2">
                  <c:v>0</c:v>
                </c:pt>
                <c:pt idx="3">
                  <c:v>20</c:v>
                </c:pt>
                <c:pt idx="4">
                  <c:v>29</c:v>
                </c:pt>
                <c:pt idx="5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C3A-40AA-8A79-3C27D8ECEEA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Eco Dis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17</c:v>
                </c:pt>
                <c:pt idx="1">
                  <c:v>0</c:v>
                </c:pt>
                <c:pt idx="2">
                  <c:v>0</c:v>
                </c:pt>
                <c:pt idx="3">
                  <c:v>22</c:v>
                </c:pt>
                <c:pt idx="4">
                  <c:v>30</c:v>
                </c:pt>
                <c:pt idx="5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C3A-40AA-8A79-3C27D8ECEEA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SpEd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4-FC3A-40AA-8A79-3C27D8ECEEAB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ELL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Sheet1!$G$2:$G$7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5-FC3A-40AA-8A79-3C27D8ECEE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715328"/>
        <c:axId val="131867200"/>
      </c:barChart>
      <c:catAx>
        <c:axId val="47715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1867200"/>
        <c:crosses val="autoZero"/>
        <c:auto val="1"/>
        <c:lblAlgn val="ctr"/>
        <c:lblOffset val="100"/>
        <c:noMultiLvlLbl val="0"/>
      </c:catAx>
      <c:valAx>
        <c:axId val="131867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7153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2021- 2022</c:v>
                </c:pt>
                <c:pt idx="1">
                  <c:v>2020 - 2021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39-4F25-9465-7B36FAD061A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Hisp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2021- 2022</c:v>
                </c:pt>
                <c:pt idx="1">
                  <c:v>2020 - 2021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39-4F25-9465-7B36FAD061A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White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2021- 2022</c:v>
                </c:pt>
                <c:pt idx="1">
                  <c:v>2020 - 2021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E39-4F25-9465-7B36FAD061A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Eco Dis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2021- 2022</c:v>
                </c:pt>
                <c:pt idx="1">
                  <c:v>2020 - 2021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E39-4F25-9465-7B36FAD061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400576"/>
        <c:axId val="60570944"/>
      </c:barChart>
      <c:catAx>
        <c:axId val="614005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0570944"/>
        <c:crosses val="autoZero"/>
        <c:auto val="1"/>
        <c:lblAlgn val="ctr"/>
        <c:lblOffset val="100"/>
        <c:noMultiLvlLbl val="0"/>
      </c:catAx>
      <c:valAx>
        <c:axId val="60570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14005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Sheet1!$A$2:$A$16</c:f>
              <c:strCache>
                <c:ptCount val="15"/>
                <c:pt idx="1">
                  <c:v>Pre-K</c:v>
                </c:pt>
                <c:pt idx="2">
                  <c:v>K</c:v>
                </c:pt>
                <c:pt idx="3">
                  <c:v>Grade 1</c:v>
                </c:pt>
                <c:pt idx="4">
                  <c:v>Grade 2</c:v>
                </c:pt>
                <c:pt idx="5">
                  <c:v>Grade 3</c:v>
                </c:pt>
                <c:pt idx="6">
                  <c:v>Grade 4</c:v>
                </c:pt>
                <c:pt idx="7">
                  <c:v>Grade 5</c:v>
                </c:pt>
                <c:pt idx="8">
                  <c:v>Grade 6</c:v>
                </c:pt>
                <c:pt idx="9">
                  <c:v>Grade 7</c:v>
                </c:pt>
                <c:pt idx="10">
                  <c:v>Grade 8</c:v>
                </c:pt>
                <c:pt idx="11">
                  <c:v>Grade 9</c:v>
                </c:pt>
                <c:pt idx="12">
                  <c:v>Grade 10</c:v>
                </c:pt>
                <c:pt idx="13">
                  <c:v>Grade 11</c:v>
                </c:pt>
                <c:pt idx="14">
                  <c:v>Grade 12</c:v>
                </c:pt>
              </c:strCache>
            </c:strRef>
          </c:cat>
          <c:val>
            <c:numRef>
              <c:f>Sheet1!$B$2:$B$16</c:f>
              <c:numCache>
                <c:formatCode>0%</c:formatCode>
                <c:ptCount val="15"/>
                <c:pt idx="1">
                  <c:v>7.0000000000000007E-2</c:v>
                </c:pt>
                <c:pt idx="2">
                  <c:v>7.0000000000000007E-2</c:v>
                </c:pt>
                <c:pt idx="3">
                  <c:v>0.06</c:v>
                </c:pt>
                <c:pt idx="4">
                  <c:v>0.09</c:v>
                </c:pt>
                <c:pt idx="5">
                  <c:v>0.06</c:v>
                </c:pt>
                <c:pt idx="6">
                  <c:v>0.09</c:v>
                </c:pt>
                <c:pt idx="7">
                  <c:v>0.09</c:v>
                </c:pt>
                <c:pt idx="8">
                  <c:v>0.08</c:v>
                </c:pt>
                <c:pt idx="9">
                  <c:v>0.09</c:v>
                </c:pt>
                <c:pt idx="10">
                  <c:v>0.11</c:v>
                </c:pt>
                <c:pt idx="11">
                  <c:v>0.09</c:v>
                </c:pt>
                <c:pt idx="12">
                  <c:v>0.05</c:v>
                </c:pt>
                <c:pt idx="13">
                  <c:v>0.03</c:v>
                </c:pt>
                <c:pt idx="14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56-4AD6-81D7-FEC19922501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0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Hispanic</c:v>
                </c:pt>
                <c:pt idx="1">
                  <c:v>White</c:v>
                </c:pt>
                <c:pt idx="2">
                  <c:v>African American</c:v>
                </c:pt>
                <c:pt idx="3">
                  <c:v>Two or More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0.48</c:v>
                </c:pt>
                <c:pt idx="1">
                  <c:v>0.5</c:v>
                </c:pt>
                <c:pt idx="2">
                  <c:v>0.01</c:v>
                </c:pt>
                <c:pt idx="3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74-487D-89F4-F4E23E0636F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Economically Disadvantaged</c:v>
                </c:pt>
                <c:pt idx="1">
                  <c:v>Non- Educationally Disadvantaged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0.7</c:v>
                </c:pt>
                <c:pt idx="1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C1-46F9-A0FC-7AAEC8D4E59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888-461E-8521-7E100B04C96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Sheet1!$A$2:$A$7</c:f>
              <c:strCache>
                <c:ptCount val="6"/>
                <c:pt idx="0">
                  <c:v>Teachers</c:v>
                </c:pt>
                <c:pt idx="1">
                  <c:v>Professional Support</c:v>
                </c:pt>
                <c:pt idx="2">
                  <c:v>Campus Administration</c:v>
                </c:pt>
                <c:pt idx="3">
                  <c:v>Central Administration</c:v>
                </c:pt>
                <c:pt idx="4">
                  <c:v>Education Aides</c:v>
                </c:pt>
                <c:pt idx="5">
                  <c:v>Auxiliary Staff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0.503</c:v>
                </c:pt>
                <c:pt idx="1">
                  <c:v>0</c:v>
                </c:pt>
                <c:pt idx="2">
                  <c:v>0</c:v>
                </c:pt>
                <c:pt idx="3">
                  <c:v>0.04</c:v>
                </c:pt>
                <c:pt idx="4">
                  <c:v>0.14000000000000001</c:v>
                </c:pt>
                <c:pt idx="5">
                  <c:v>0.317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66-44CC-BF5C-B9F3F54517B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1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Sheet1!$A$2:$A$7</c:f>
              <c:strCache>
                <c:ptCount val="2"/>
                <c:pt idx="0">
                  <c:v>Hispanic</c:v>
                </c:pt>
                <c:pt idx="1">
                  <c:v>White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0.12</c:v>
                </c:pt>
                <c:pt idx="1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74-487D-89F4-F4E23E0636F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1-5 Years Experience</c:v>
                </c:pt>
                <c:pt idx="1">
                  <c:v>6-10 Years Experience</c:v>
                </c:pt>
                <c:pt idx="2">
                  <c:v>11-20 Years Experience</c:v>
                </c:pt>
                <c:pt idx="3">
                  <c:v>Over 20 Years Experience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0.25</c:v>
                </c:pt>
                <c:pt idx="1">
                  <c:v>0.25</c:v>
                </c:pt>
                <c:pt idx="2">
                  <c:v>0.31</c:v>
                </c:pt>
                <c:pt idx="3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81-4F8D-B1B3-A37891B70FE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BE/ESL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0%</c:formatCode>
                <c:ptCount val="1"/>
                <c:pt idx="0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63-425D-A1E1-78877CEF129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CTE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0%</c:formatCode>
                <c:ptCount val="1"/>
                <c:pt idx="0">
                  <c:v>0.67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63-425D-A1E1-78877CEF129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Gifted &amp; Talented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0%</c:formatCode>
                <c:ptCount val="1"/>
                <c:pt idx="0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63-425D-A1E1-78877CEF129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Special Ed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0%</c:formatCode>
                <c:ptCount val="1"/>
                <c:pt idx="0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863-425D-A1E1-78877CEF12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5648768"/>
        <c:axId val="176042496"/>
      </c:barChart>
      <c:catAx>
        <c:axId val="175648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76042496"/>
        <c:crosses val="autoZero"/>
        <c:auto val="1"/>
        <c:lblAlgn val="ctr"/>
        <c:lblOffset val="100"/>
        <c:noMultiLvlLbl val="0"/>
      </c:catAx>
      <c:valAx>
        <c:axId val="176042496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1756487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Approaches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70</c:v>
                </c:pt>
                <c:pt idx="1">
                  <c:v>64</c:v>
                </c:pt>
                <c:pt idx="2">
                  <c:v>64</c:v>
                </c:pt>
                <c:pt idx="3">
                  <c:v>77</c:v>
                </c:pt>
                <c:pt idx="4">
                  <c:v>64</c:v>
                </c:pt>
                <c:pt idx="5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3A-40AA-8A79-3C27D8ECEEA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Meets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50</c:v>
                </c:pt>
                <c:pt idx="1">
                  <c:v>21</c:v>
                </c:pt>
                <c:pt idx="2">
                  <c:v>29</c:v>
                </c:pt>
                <c:pt idx="3">
                  <c:v>62</c:v>
                </c:pt>
                <c:pt idx="4">
                  <c:v>43</c:v>
                </c:pt>
                <c:pt idx="5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3A-40AA-8A79-3C27D8ECEEA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Masters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20</c:v>
                </c:pt>
                <c:pt idx="1">
                  <c:v>7</c:v>
                </c:pt>
                <c:pt idx="2">
                  <c:v>0</c:v>
                </c:pt>
                <c:pt idx="3">
                  <c:v>23</c:v>
                </c:pt>
                <c:pt idx="4">
                  <c:v>21</c:v>
                </c:pt>
                <c:pt idx="5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C3A-40AA-8A79-3C27D8ECEE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715328"/>
        <c:axId val="131867200"/>
      </c:barChart>
      <c:catAx>
        <c:axId val="47715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1867200"/>
        <c:crosses val="autoZero"/>
        <c:auto val="1"/>
        <c:lblAlgn val="ctr"/>
        <c:lblOffset val="100"/>
        <c:noMultiLvlLbl val="0"/>
      </c:catAx>
      <c:valAx>
        <c:axId val="131867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7153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77</c:v>
                </c:pt>
                <c:pt idx="4">
                  <c:v>50</c:v>
                </c:pt>
                <c:pt idx="5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28-4F96-AA73-CEC3523A4E1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Hisp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1">
                  <c:v>71</c:v>
                </c:pt>
                <c:pt idx="2">
                  <c:v>57</c:v>
                </c:pt>
                <c:pt idx="3">
                  <c:v>86</c:v>
                </c:pt>
                <c:pt idx="4">
                  <c:v>43</c:v>
                </c:pt>
                <c:pt idx="5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28-4F96-AA73-CEC3523A4E1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White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29</c:v>
                </c:pt>
                <c:pt idx="1">
                  <c:v>29</c:v>
                </c:pt>
                <c:pt idx="2">
                  <c:v>43</c:v>
                </c:pt>
                <c:pt idx="3">
                  <c:v>60</c:v>
                </c:pt>
                <c:pt idx="4">
                  <c:v>57</c:v>
                </c:pt>
                <c:pt idx="5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028-4F96-AA73-CEC3523A4E1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Eco Dis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50</c:v>
                </c:pt>
                <c:pt idx="1">
                  <c:v>67</c:v>
                </c:pt>
                <c:pt idx="2">
                  <c:v>55</c:v>
                </c:pt>
                <c:pt idx="3">
                  <c:v>89</c:v>
                </c:pt>
                <c:pt idx="4">
                  <c:v>50</c:v>
                </c:pt>
                <c:pt idx="5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028-4F96-AA73-CEC3523A4E1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SpEd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4-3028-4F96-AA73-CEC3523A4E12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ELL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Sheet1!$G$2:$G$7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5-3028-4F96-AA73-CEC3523A4E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143872"/>
        <c:axId val="131869504"/>
      </c:barChart>
      <c:catAx>
        <c:axId val="48143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1869504"/>
        <c:crosses val="autoZero"/>
        <c:auto val="1"/>
        <c:lblAlgn val="ctr"/>
        <c:lblOffset val="100"/>
        <c:noMultiLvlLbl val="0"/>
      </c:catAx>
      <c:valAx>
        <c:axId val="1318695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1438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30</c:v>
                </c:pt>
                <c:pt idx="1">
                  <c:v>21</c:v>
                </c:pt>
                <c:pt idx="2">
                  <c:v>7</c:v>
                </c:pt>
                <c:pt idx="3">
                  <c:v>38</c:v>
                </c:pt>
                <c:pt idx="4">
                  <c:v>50</c:v>
                </c:pt>
                <c:pt idx="5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28-4F96-AA73-CEC3523A4E1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Hisp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1">
                  <c:v>29</c:v>
                </c:pt>
                <c:pt idx="2">
                  <c:v>14</c:v>
                </c:pt>
                <c:pt idx="3">
                  <c:v>43</c:v>
                </c:pt>
                <c:pt idx="4">
                  <c:v>43</c:v>
                </c:pt>
                <c:pt idx="5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28-4F96-AA73-CEC3523A4E1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White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29</c:v>
                </c:pt>
                <c:pt idx="1">
                  <c:v>14</c:v>
                </c:pt>
                <c:pt idx="2">
                  <c:v>0</c:v>
                </c:pt>
                <c:pt idx="3">
                  <c:v>40</c:v>
                </c:pt>
                <c:pt idx="4">
                  <c:v>57</c:v>
                </c:pt>
                <c:pt idx="5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028-4F96-AA73-CEC3523A4E1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Eco Dis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18</c:v>
                </c:pt>
                <c:pt idx="1">
                  <c:v>22</c:v>
                </c:pt>
                <c:pt idx="2">
                  <c:v>9</c:v>
                </c:pt>
                <c:pt idx="3">
                  <c:v>33</c:v>
                </c:pt>
                <c:pt idx="4">
                  <c:v>50</c:v>
                </c:pt>
                <c:pt idx="5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028-4F96-AA73-CEC3523A4E1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SpEd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4-3028-4F96-AA73-CEC3523A4E12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ELL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Sheet1!$G$2:$G$7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5-3028-4F96-AA73-CEC3523A4E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143872"/>
        <c:axId val="131869504"/>
      </c:barChart>
      <c:catAx>
        <c:axId val="48143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1869504"/>
        <c:crosses val="autoZero"/>
        <c:auto val="1"/>
        <c:lblAlgn val="ctr"/>
        <c:lblOffset val="100"/>
        <c:noMultiLvlLbl val="0"/>
      </c:catAx>
      <c:valAx>
        <c:axId val="1318695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1438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20</c:v>
                </c:pt>
                <c:pt idx="1">
                  <c:v>0</c:v>
                </c:pt>
                <c:pt idx="2">
                  <c:v>0</c:v>
                </c:pt>
                <c:pt idx="4">
                  <c:v>7</c:v>
                </c:pt>
                <c:pt idx="5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28-4F96-AA73-CEC3523A4E1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Hisp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1">
                  <c:v>0</c:v>
                </c:pt>
                <c:pt idx="2">
                  <c:v>0</c:v>
                </c:pt>
                <c:pt idx="5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28-4F96-AA73-CEC3523A4E1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White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14</c:v>
                </c:pt>
                <c:pt idx="1">
                  <c:v>0</c:v>
                </c:pt>
                <c:pt idx="3">
                  <c:v>0</c:v>
                </c:pt>
                <c:pt idx="4">
                  <c:v>14</c:v>
                </c:pt>
                <c:pt idx="5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028-4F96-AA73-CEC3523A4E1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Eco Dis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17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10</c:v>
                </c:pt>
                <c:pt idx="5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028-4F96-AA73-CEC3523A4E1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SpEd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4-3028-4F96-AA73-CEC3523A4E12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ELL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Sheet1!$G$2:$G$7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5-3028-4F96-AA73-CEC3523A4E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143872"/>
        <c:axId val="131869504"/>
      </c:barChart>
      <c:catAx>
        <c:axId val="48143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1869504"/>
        <c:crosses val="autoZero"/>
        <c:auto val="1"/>
        <c:lblAlgn val="ctr"/>
        <c:lblOffset val="100"/>
        <c:noMultiLvlLbl val="0"/>
      </c:catAx>
      <c:valAx>
        <c:axId val="1318695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1438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Approaches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77</c:v>
                </c:pt>
                <c:pt idx="4">
                  <c:v>50</c:v>
                </c:pt>
                <c:pt idx="5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3A-40AA-8A79-3C27D8ECEEA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Meets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30</c:v>
                </c:pt>
                <c:pt idx="1">
                  <c:v>21</c:v>
                </c:pt>
                <c:pt idx="2">
                  <c:v>7</c:v>
                </c:pt>
                <c:pt idx="3">
                  <c:v>38</c:v>
                </c:pt>
                <c:pt idx="4">
                  <c:v>50</c:v>
                </c:pt>
                <c:pt idx="5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3A-40AA-8A79-3C27D8ECEEA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Masters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7</c:v>
                </c:pt>
                <c:pt idx="5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C3A-40AA-8A79-3C27D8ECEE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715328"/>
        <c:axId val="131867200"/>
      </c:barChart>
      <c:catAx>
        <c:axId val="47715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1867200"/>
        <c:crosses val="autoZero"/>
        <c:auto val="1"/>
        <c:lblAlgn val="ctr"/>
        <c:lblOffset val="100"/>
        <c:noMultiLvlLbl val="0"/>
      </c:catAx>
      <c:valAx>
        <c:axId val="131867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7153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Grade 5</c:v>
                </c:pt>
                <c:pt idx="1">
                  <c:v>Grade 8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29</c:v>
                </c:pt>
                <c:pt idx="1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DF-4CEB-80FE-549CBD4938D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Hisp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Grade 5</c:v>
                </c:pt>
                <c:pt idx="1">
                  <c:v>Grade 8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57</c:v>
                </c:pt>
                <c:pt idx="1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DF-4CEB-80FE-549CBD4938D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White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Grade 5</c:v>
                </c:pt>
                <c:pt idx="1">
                  <c:v>Grade 8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DF-4CEB-80FE-549CBD4938D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Eco Dis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Grade 5</c:v>
                </c:pt>
                <c:pt idx="1">
                  <c:v>Grade 8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36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3DF-4CEB-80FE-549CBD4938D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SpEd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Grade 5</c:v>
                </c:pt>
                <c:pt idx="1">
                  <c:v>Grade 8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4-B3DF-4CEB-80FE-549CBD4938D8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ELL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Grade 5</c:v>
                </c:pt>
                <c:pt idx="1">
                  <c:v>Grade 8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5-B3DF-4CEB-80FE-549CBD4938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885312"/>
        <c:axId val="45855232"/>
      </c:barChart>
      <c:catAx>
        <c:axId val="478853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5855232"/>
        <c:crosses val="autoZero"/>
        <c:auto val="1"/>
        <c:lblAlgn val="ctr"/>
        <c:lblOffset val="100"/>
        <c:noMultiLvlLbl val="0"/>
      </c:catAx>
      <c:valAx>
        <c:axId val="45855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8853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0.24988</cdr:y>
    </cdr:from>
    <cdr:to>
      <cdr:x>1</cdr:x>
      <cdr:y>0.48244</cdr:y>
    </cdr:to>
    <cdr:sp macro="" textlink="">
      <cdr:nvSpPr>
        <cdr:cNvPr id="2" name="TextBox 1"/>
        <cdr:cNvSpPr txBox="1">
          <a:spLocks xmlns:a="http://schemas.openxmlformats.org/drawingml/2006/main" noChangeArrowheads="1"/>
        </cdr:cNvSpPr>
      </cdr:nvSpPr>
      <cdr:spPr>
        <a:xfrm xmlns:a="http://schemas.openxmlformats.org/drawingml/2006/main" rot="19231669">
          <a:off x="-639049" y="1364615"/>
          <a:ext cx="9144000" cy="1270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ctr">
          <a:normAutofit fontScale="97500"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rPr>
            <a:t>No Dropouts</a:t>
          </a:r>
          <a:r>
            <a:rPr kumimoji="0" lang="en-US" sz="3600" b="1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rPr>
            <a:t> Reported</a:t>
          </a:r>
          <a:endParaRPr kumimoji="0" lang="en-US" sz="3200" b="1" i="0" u="none" strike="noStrike" kern="1200" cap="none" spc="0" normalizeH="0" baseline="0" noProof="0" dirty="0">
            <a:ln>
              <a:noFill/>
            </a:ln>
            <a:solidFill>
              <a:srgbClr val="FF0000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1.99493E-17</cdr:x>
      <cdr:y>0.25919</cdr:y>
    </cdr:from>
    <cdr:to>
      <cdr:x>1</cdr:x>
      <cdr:y>0.49174</cdr:y>
    </cdr:to>
    <cdr:sp macro="" textlink="">
      <cdr:nvSpPr>
        <cdr:cNvPr id="2" name="TextBox 1"/>
        <cdr:cNvSpPr txBox="1">
          <a:spLocks xmlns:a="http://schemas.openxmlformats.org/drawingml/2006/main" noChangeArrowheads="1"/>
        </cdr:cNvSpPr>
      </cdr:nvSpPr>
      <cdr:spPr>
        <a:xfrm xmlns:a="http://schemas.openxmlformats.org/drawingml/2006/main" rot="19231669">
          <a:off x="50800" y="1415415"/>
          <a:ext cx="9144000" cy="1270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ctr">
          <a:normAutofit fontScale="97500"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rPr>
            <a:t>No Dropouts</a:t>
          </a:r>
          <a:r>
            <a:rPr kumimoji="0" lang="en-US" sz="3600" b="1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rPr>
            <a:t> Reported</a:t>
          </a:r>
          <a:endParaRPr kumimoji="0" lang="en-US" sz="3200" b="1" i="0" u="none" strike="noStrike" kern="1200" cap="none" spc="0" normalizeH="0" baseline="0" noProof="0" dirty="0">
            <a:ln>
              <a:noFill/>
            </a:ln>
            <a:solidFill>
              <a:srgbClr val="FF0000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D010554-E56E-4C73-92A5-1C467B77DA06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F7278ED-3DEB-4749-8DED-A6BAC93C0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405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3F753F5-C609-427B-8385-D366B6020D88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02B11DA-1D59-4BD4-B0B0-047B98079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41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Enter your district information from the front page of the TAPR on this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11DA-1D59-4BD4-B0B0-047B980790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167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insert your data into this chart, follow these steps:</a:t>
            </a:r>
          </a:p>
          <a:p>
            <a:endParaRPr lang="en-US" dirty="0"/>
          </a:p>
          <a:p>
            <a:pPr marL="220341" indent="-220341">
              <a:buAutoNum type="arabicPeriod"/>
            </a:pPr>
            <a:r>
              <a:rPr lang="en-US" dirty="0"/>
              <a:t>Using your mouse, right click on the chart so that the whole chart is selected.</a:t>
            </a:r>
          </a:p>
          <a:p>
            <a:pPr marL="220341" indent="-220341">
              <a:buAutoNum type="arabicPeriod"/>
            </a:pPr>
            <a:r>
              <a:rPr lang="en-US" baseline="0" dirty="0"/>
              <a:t>Choose the “Edit Data…” option from the menu that pops up.</a:t>
            </a:r>
          </a:p>
          <a:p>
            <a:pPr marL="220341" indent="-220341">
              <a:buAutoNum type="arabicPeriod"/>
            </a:pPr>
            <a:r>
              <a:rPr lang="en-US" baseline="0" dirty="0"/>
              <a:t>An Excel spreadsheet will open. </a:t>
            </a:r>
          </a:p>
          <a:p>
            <a:pPr marL="220341" indent="-220341">
              <a:buAutoNum type="arabicPeriod"/>
            </a:pPr>
            <a:r>
              <a:rPr lang="en-US" baseline="0" dirty="0"/>
              <a:t>Enter your data for each group into columns.</a:t>
            </a:r>
          </a:p>
          <a:p>
            <a:pPr marL="220341" indent="-220341">
              <a:buAutoNum type="arabicPeriod"/>
            </a:pPr>
            <a:r>
              <a:rPr lang="en-US" baseline="0" dirty="0"/>
              <a:t>The chart will adjust automatically.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676AC-8D5F-489C-AFDE-E4428422E66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insert your data into this chart, follow these steps:</a:t>
            </a:r>
          </a:p>
          <a:p>
            <a:endParaRPr lang="en-US" dirty="0"/>
          </a:p>
          <a:p>
            <a:pPr marL="220341" indent="-220341">
              <a:buAutoNum type="arabicPeriod"/>
            </a:pPr>
            <a:r>
              <a:rPr lang="en-US" dirty="0"/>
              <a:t>Using your mouse, right click on the chart so that the whole chart is selected.</a:t>
            </a:r>
          </a:p>
          <a:p>
            <a:pPr marL="220341" indent="-220341">
              <a:buAutoNum type="arabicPeriod"/>
            </a:pPr>
            <a:r>
              <a:rPr lang="en-US" baseline="0" dirty="0"/>
              <a:t>Choose the “Edit Data…” option from the menu that pops up.</a:t>
            </a:r>
          </a:p>
          <a:p>
            <a:pPr marL="220341" indent="-220341">
              <a:buAutoNum type="arabicPeriod"/>
            </a:pPr>
            <a:r>
              <a:rPr lang="en-US" baseline="0" dirty="0"/>
              <a:t>An Excel spreadsheet will open. </a:t>
            </a:r>
          </a:p>
          <a:p>
            <a:pPr marL="220341" indent="-220341">
              <a:buAutoNum type="arabicPeriod"/>
            </a:pPr>
            <a:r>
              <a:rPr lang="en-US" baseline="0" dirty="0"/>
              <a:t>Enter your data for each group into columns.</a:t>
            </a:r>
          </a:p>
          <a:p>
            <a:pPr marL="220341" indent="-220341">
              <a:buAutoNum type="arabicPeriod"/>
            </a:pPr>
            <a:r>
              <a:rPr lang="en-US" baseline="0" dirty="0"/>
              <a:t>The chart will adjust automatically.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676AC-8D5F-489C-AFDE-E4428422E66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3300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insert your data into this chart, follow these steps:</a:t>
            </a:r>
          </a:p>
          <a:p>
            <a:endParaRPr lang="en-US" dirty="0"/>
          </a:p>
          <a:p>
            <a:pPr marL="220341" indent="-220341">
              <a:buAutoNum type="arabicPeriod"/>
            </a:pPr>
            <a:r>
              <a:rPr lang="en-US" dirty="0"/>
              <a:t>Using your mouse, right click on the chart so that the whole chart is selected.</a:t>
            </a:r>
          </a:p>
          <a:p>
            <a:pPr marL="220341" indent="-220341">
              <a:buAutoNum type="arabicPeriod"/>
            </a:pPr>
            <a:r>
              <a:rPr lang="en-US" baseline="0" dirty="0"/>
              <a:t>Choose the “Edit Data…” option from the menu that pops up.</a:t>
            </a:r>
          </a:p>
          <a:p>
            <a:pPr marL="220341" indent="-220341">
              <a:buAutoNum type="arabicPeriod"/>
            </a:pPr>
            <a:r>
              <a:rPr lang="en-US" baseline="0" dirty="0"/>
              <a:t>An Excel spreadsheet will open. </a:t>
            </a:r>
          </a:p>
          <a:p>
            <a:pPr marL="220341" indent="-220341">
              <a:buAutoNum type="arabicPeriod"/>
            </a:pPr>
            <a:r>
              <a:rPr lang="en-US" baseline="0" dirty="0"/>
              <a:t>Enter your data for each group into columns.</a:t>
            </a:r>
          </a:p>
          <a:p>
            <a:pPr marL="220341" indent="-220341">
              <a:buAutoNum type="arabicPeriod"/>
            </a:pPr>
            <a:r>
              <a:rPr lang="en-US" baseline="0" dirty="0"/>
              <a:t>The chart will adjust automatically.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676AC-8D5F-489C-AFDE-E4428422E66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671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insert your data into this chart, follow these steps:</a:t>
            </a:r>
          </a:p>
          <a:p>
            <a:endParaRPr lang="en-US" dirty="0"/>
          </a:p>
          <a:p>
            <a:pPr marL="220341" indent="-220341">
              <a:buAutoNum type="arabicPeriod"/>
            </a:pPr>
            <a:r>
              <a:rPr lang="en-US" dirty="0"/>
              <a:t>Using your mouse, right click on the chart so that the whole chart is selected.</a:t>
            </a:r>
          </a:p>
          <a:p>
            <a:pPr marL="220341" indent="-220341">
              <a:buAutoNum type="arabicPeriod"/>
            </a:pPr>
            <a:r>
              <a:rPr lang="en-US" baseline="0" dirty="0"/>
              <a:t>Choose the “Edit Data…” option from the menu that pops up.</a:t>
            </a:r>
          </a:p>
          <a:p>
            <a:pPr marL="220341" indent="-220341">
              <a:buAutoNum type="arabicPeriod"/>
            </a:pPr>
            <a:r>
              <a:rPr lang="en-US" baseline="0" dirty="0"/>
              <a:t>An Excel spreadsheet will open. </a:t>
            </a:r>
          </a:p>
          <a:p>
            <a:pPr marL="220341" indent="-220341">
              <a:buAutoNum type="arabicPeriod"/>
            </a:pPr>
            <a:r>
              <a:rPr lang="en-US" baseline="0" dirty="0"/>
              <a:t>Enter your data for each group into columns.</a:t>
            </a:r>
          </a:p>
          <a:p>
            <a:pPr marL="220341" indent="-220341">
              <a:buAutoNum type="arabicPeriod"/>
            </a:pPr>
            <a:r>
              <a:rPr lang="en-US" baseline="0" dirty="0"/>
              <a:t>The chart will adjust automatically.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676AC-8D5F-489C-AFDE-E4428422E66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773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insert your data into this chart, follow these steps:</a:t>
            </a:r>
          </a:p>
          <a:p>
            <a:endParaRPr lang="en-US" dirty="0"/>
          </a:p>
          <a:p>
            <a:pPr marL="220341" indent="-220341">
              <a:buAutoNum type="arabicPeriod"/>
            </a:pPr>
            <a:r>
              <a:rPr lang="en-US" dirty="0"/>
              <a:t>Using your mouse, right click on the chart so that the whole chart is selected.</a:t>
            </a:r>
          </a:p>
          <a:p>
            <a:pPr marL="220341" indent="-220341">
              <a:buAutoNum type="arabicPeriod"/>
            </a:pPr>
            <a:r>
              <a:rPr lang="en-US" baseline="0" dirty="0"/>
              <a:t>Choose the “Edit Data…” option from the menu that pops up.</a:t>
            </a:r>
          </a:p>
          <a:p>
            <a:pPr marL="220341" indent="-220341">
              <a:buAutoNum type="arabicPeriod"/>
            </a:pPr>
            <a:r>
              <a:rPr lang="en-US" baseline="0" dirty="0"/>
              <a:t>An Excel spreadsheet will open. </a:t>
            </a:r>
          </a:p>
          <a:p>
            <a:pPr marL="220341" indent="-220341">
              <a:buAutoNum type="arabicPeriod"/>
            </a:pPr>
            <a:r>
              <a:rPr lang="en-US" baseline="0" dirty="0"/>
              <a:t>Enter your data for each group into columns.</a:t>
            </a:r>
          </a:p>
          <a:p>
            <a:pPr marL="220341" indent="-220341">
              <a:buAutoNum type="arabicPeriod"/>
            </a:pPr>
            <a:r>
              <a:rPr lang="en-US" baseline="0" dirty="0"/>
              <a:t>The chart will adjust automatically.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676AC-8D5F-489C-AFDE-E4428422E66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insert your data into this chart, follow these steps:</a:t>
            </a:r>
          </a:p>
          <a:p>
            <a:endParaRPr lang="en-US" dirty="0"/>
          </a:p>
          <a:p>
            <a:pPr marL="220341" indent="-220341">
              <a:buAutoNum type="arabicPeriod"/>
            </a:pPr>
            <a:r>
              <a:rPr lang="en-US" dirty="0"/>
              <a:t>Using your mouse, right click on the chart so that the whole chart is selected.</a:t>
            </a:r>
          </a:p>
          <a:p>
            <a:pPr marL="220341" indent="-220341">
              <a:buAutoNum type="arabicPeriod"/>
            </a:pPr>
            <a:r>
              <a:rPr lang="en-US" baseline="0" dirty="0"/>
              <a:t>Choose the “Edit Data…” option from the menu that pops up.</a:t>
            </a:r>
          </a:p>
          <a:p>
            <a:pPr marL="220341" indent="-220341">
              <a:buAutoNum type="arabicPeriod"/>
            </a:pPr>
            <a:r>
              <a:rPr lang="en-US" baseline="0" dirty="0"/>
              <a:t>An Excel spreadsheet will open. </a:t>
            </a:r>
          </a:p>
          <a:p>
            <a:pPr marL="220341" indent="-220341">
              <a:buAutoNum type="arabicPeriod"/>
            </a:pPr>
            <a:r>
              <a:rPr lang="en-US" baseline="0" dirty="0"/>
              <a:t>Enter your data for each group into columns.</a:t>
            </a:r>
          </a:p>
          <a:p>
            <a:pPr marL="220341" indent="-220341">
              <a:buAutoNum type="arabicPeriod"/>
            </a:pPr>
            <a:r>
              <a:rPr lang="en-US" baseline="0" dirty="0"/>
              <a:t>The chart will adjust automatically.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676AC-8D5F-489C-AFDE-E4428422E66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566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insert your data into this chart, follow these steps:</a:t>
            </a:r>
          </a:p>
          <a:p>
            <a:endParaRPr lang="en-US" dirty="0"/>
          </a:p>
          <a:p>
            <a:pPr marL="220341" indent="-220341">
              <a:buAutoNum type="arabicPeriod"/>
            </a:pPr>
            <a:r>
              <a:rPr lang="en-US" dirty="0"/>
              <a:t>Using your mouse, right click on the chart so that the whole chart is selected.</a:t>
            </a:r>
          </a:p>
          <a:p>
            <a:pPr marL="220341" indent="-220341">
              <a:buAutoNum type="arabicPeriod"/>
            </a:pPr>
            <a:r>
              <a:rPr lang="en-US" baseline="0" dirty="0"/>
              <a:t>Choose the “Edit Data…” option from the menu that pops up.</a:t>
            </a:r>
          </a:p>
          <a:p>
            <a:pPr marL="220341" indent="-220341">
              <a:buAutoNum type="arabicPeriod"/>
            </a:pPr>
            <a:r>
              <a:rPr lang="en-US" baseline="0" dirty="0"/>
              <a:t>An Excel spreadsheet will open. </a:t>
            </a:r>
          </a:p>
          <a:p>
            <a:pPr marL="220341" indent="-220341">
              <a:buAutoNum type="arabicPeriod"/>
            </a:pPr>
            <a:r>
              <a:rPr lang="en-US" baseline="0" dirty="0"/>
              <a:t>Enter your data for each group into columns.</a:t>
            </a:r>
          </a:p>
          <a:p>
            <a:pPr marL="220341" indent="-220341">
              <a:buAutoNum type="arabicPeriod"/>
            </a:pPr>
            <a:r>
              <a:rPr lang="en-US" baseline="0" dirty="0"/>
              <a:t>The chart will adjust automatically.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676AC-8D5F-489C-AFDE-E4428422E66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3004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insert your data into this chart, follow these steps:</a:t>
            </a:r>
          </a:p>
          <a:p>
            <a:endParaRPr lang="en-US" dirty="0"/>
          </a:p>
          <a:p>
            <a:pPr marL="220341" indent="-220341">
              <a:buAutoNum type="arabicPeriod"/>
            </a:pPr>
            <a:r>
              <a:rPr lang="en-US" dirty="0"/>
              <a:t>Using your mouse, right click on the chart so that the whole chart is selected.</a:t>
            </a:r>
          </a:p>
          <a:p>
            <a:pPr marL="220341" indent="-220341">
              <a:buAutoNum type="arabicPeriod"/>
            </a:pPr>
            <a:r>
              <a:rPr lang="en-US" baseline="0" dirty="0"/>
              <a:t>Choose the “Edit Data…” option from the menu that pops up.</a:t>
            </a:r>
          </a:p>
          <a:p>
            <a:pPr marL="220341" indent="-220341">
              <a:buAutoNum type="arabicPeriod"/>
            </a:pPr>
            <a:r>
              <a:rPr lang="en-US" baseline="0" dirty="0"/>
              <a:t>An Excel spreadsheet will open. </a:t>
            </a:r>
          </a:p>
          <a:p>
            <a:pPr marL="220341" indent="-220341">
              <a:buAutoNum type="arabicPeriod"/>
            </a:pPr>
            <a:r>
              <a:rPr lang="en-US" baseline="0" dirty="0"/>
              <a:t>Enter your data for each group into columns.</a:t>
            </a:r>
          </a:p>
          <a:p>
            <a:pPr marL="220341" indent="-220341">
              <a:buAutoNum type="arabicPeriod"/>
            </a:pPr>
            <a:r>
              <a:rPr lang="en-US" baseline="0" dirty="0"/>
              <a:t>The chart will adjust automatically.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676AC-8D5F-489C-AFDE-E4428422E66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674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insert your data into this chart, follow these steps:</a:t>
            </a:r>
          </a:p>
          <a:p>
            <a:endParaRPr lang="en-US" dirty="0"/>
          </a:p>
          <a:p>
            <a:pPr marL="220341" indent="-220341">
              <a:buAutoNum type="arabicPeriod"/>
            </a:pPr>
            <a:r>
              <a:rPr lang="en-US" dirty="0"/>
              <a:t>Using your mouse, right click on the chart so that the whole chart is selected.</a:t>
            </a:r>
          </a:p>
          <a:p>
            <a:pPr marL="220341" indent="-220341">
              <a:buAutoNum type="arabicPeriod"/>
            </a:pPr>
            <a:r>
              <a:rPr lang="en-US" baseline="0" dirty="0"/>
              <a:t>Choose the “Edit Data…” option from the menu that pops up.</a:t>
            </a:r>
          </a:p>
          <a:p>
            <a:pPr marL="220341" indent="-220341">
              <a:buAutoNum type="arabicPeriod"/>
            </a:pPr>
            <a:r>
              <a:rPr lang="en-US" baseline="0" dirty="0"/>
              <a:t>An Excel spreadsheet will open. </a:t>
            </a:r>
          </a:p>
          <a:p>
            <a:pPr marL="220341" indent="-220341">
              <a:buAutoNum type="arabicPeriod"/>
            </a:pPr>
            <a:r>
              <a:rPr lang="en-US" baseline="0" dirty="0"/>
              <a:t>Enter your data for each group into columns.</a:t>
            </a:r>
          </a:p>
          <a:p>
            <a:pPr marL="220341" indent="-220341">
              <a:buAutoNum type="arabicPeriod"/>
            </a:pPr>
            <a:r>
              <a:rPr lang="en-US" baseline="0" dirty="0"/>
              <a:t>The chart will adjust automatically.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676AC-8D5F-489C-AFDE-E4428422E66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insert your data into this chart, follow these steps:</a:t>
            </a:r>
          </a:p>
          <a:p>
            <a:endParaRPr lang="en-US" dirty="0"/>
          </a:p>
          <a:p>
            <a:pPr marL="220341" indent="-220341">
              <a:buAutoNum type="arabicPeriod"/>
            </a:pPr>
            <a:r>
              <a:rPr lang="en-US" dirty="0"/>
              <a:t>Using your mouse, right click on the chart so that the whole chart is selected.</a:t>
            </a:r>
          </a:p>
          <a:p>
            <a:pPr marL="220341" indent="-220341">
              <a:buAutoNum type="arabicPeriod"/>
            </a:pPr>
            <a:r>
              <a:rPr lang="en-US" baseline="0" dirty="0"/>
              <a:t>Choose the “Edit Data…” option from the menu that pops up.</a:t>
            </a:r>
          </a:p>
          <a:p>
            <a:pPr marL="220341" indent="-220341">
              <a:buAutoNum type="arabicPeriod"/>
            </a:pPr>
            <a:r>
              <a:rPr lang="en-US" baseline="0" dirty="0"/>
              <a:t>An Excel spreadsheet will open. </a:t>
            </a:r>
          </a:p>
          <a:p>
            <a:pPr marL="220341" indent="-220341">
              <a:buAutoNum type="arabicPeriod"/>
            </a:pPr>
            <a:r>
              <a:rPr lang="en-US" baseline="0" dirty="0"/>
              <a:t>Enter your data for each group into columns.</a:t>
            </a:r>
          </a:p>
          <a:p>
            <a:pPr marL="220341" indent="-220341">
              <a:buAutoNum type="arabicPeriod"/>
            </a:pPr>
            <a:r>
              <a:rPr lang="en-US" baseline="0" dirty="0"/>
              <a:t>The chart will adjust automatically.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676AC-8D5F-489C-AFDE-E4428422E66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93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676AC-8D5F-489C-AFDE-E4428422E66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insert your data into this chart, follow these steps:</a:t>
            </a:r>
          </a:p>
          <a:p>
            <a:endParaRPr lang="en-US" dirty="0"/>
          </a:p>
          <a:p>
            <a:pPr marL="220341" indent="-220341">
              <a:buAutoNum type="arabicPeriod"/>
            </a:pPr>
            <a:r>
              <a:rPr lang="en-US" dirty="0"/>
              <a:t>Using your mouse, right click on the chart so that the whole chart is selected.</a:t>
            </a:r>
          </a:p>
          <a:p>
            <a:pPr marL="220341" indent="-220341">
              <a:buAutoNum type="arabicPeriod"/>
            </a:pPr>
            <a:r>
              <a:rPr lang="en-US" baseline="0" dirty="0"/>
              <a:t>Choose the “Edit Data…” option from the menu that pops up.</a:t>
            </a:r>
          </a:p>
          <a:p>
            <a:pPr marL="220341" indent="-220341">
              <a:buAutoNum type="arabicPeriod"/>
            </a:pPr>
            <a:r>
              <a:rPr lang="en-US" baseline="0" dirty="0"/>
              <a:t>An Excel spreadsheet will open. </a:t>
            </a:r>
          </a:p>
          <a:p>
            <a:pPr marL="220341" indent="-220341">
              <a:buAutoNum type="arabicPeriod"/>
            </a:pPr>
            <a:r>
              <a:rPr lang="en-US" baseline="0" dirty="0"/>
              <a:t>Enter your data for each group into columns.</a:t>
            </a:r>
          </a:p>
          <a:p>
            <a:pPr marL="220341" indent="-220341">
              <a:buAutoNum type="arabicPeriod"/>
            </a:pPr>
            <a:r>
              <a:rPr lang="en-US" baseline="0" dirty="0"/>
              <a:t>The chart will adjust automatically.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676AC-8D5F-489C-AFDE-E4428422E667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8023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insert your data into this chart, follow these steps:</a:t>
            </a:r>
          </a:p>
          <a:p>
            <a:endParaRPr lang="en-US" dirty="0"/>
          </a:p>
          <a:p>
            <a:pPr marL="220341" indent="-220341">
              <a:buAutoNum type="arabicPeriod"/>
            </a:pPr>
            <a:r>
              <a:rPr lang="en-US" dirty="0"/>
              <a:t>Using your mouse, right click on the chart so that the whole chart is selected.</a:t>
            </a:r>
          </a:p>
          <a:p>
            <a:pPr marL="220341" indent="-220341">
              <a:buAutoNum type="arabicPeriod"/>
            </a:pPr>
            <a:r>
              <a:rPr lang="en-US" baseline="0" dirty="0"/>
              <a:t>Choose the “Edit Data…” option from the menu that pops up.</a:t>
            </a:r>
          </a:p>
          <a:p>
            <a:pPr marL="220341" indent="-220341">
              <a:buAutoNum type="arabicPeriod"/>
            </a:pPr>
            <a:r>
              <a:rPr lang="en-US" baseline="0" dirty="0"/>
              <a:t>An Excel spreadsheet will open. </a:t>
            </a:r>
          </a:p>
          <a:p>
            <a:pPr marL="220341" indent="-220341">
              <a:buAutoNum type="arabicPeriod"/>
            </a:pPr>
            <a:r>
              <a:rPr lang="en-US" baseline="0" dirty="0"/>
              <a:t>Enter your data for each group into columns.</a:t>
            </a:r>
          </a:p>
          <a:p>
            <a:pPr marL="220341" indent="-220341">
              <a:buAutoNum type="arabicPeriod"/>
            </a:pPr>
            <a:r>
              <a:rPr lang="en-US" baseline="0" dirty="0"/>
              <a:t>The chart will adjust automatically.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676AC-8D5F-489C-AFDE-E4428422E667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4875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insert your data into this chart, follow these steps:</a:t>
            </a:r>
          </a:p>
          <a:p>
            <a:endParaRPr lang="en-US" dirty="0"/>
          </a:p>
          <a:p>
            <a:pPr marL="220341" indent="-220341">
              <a:buAutoNum type="arabicPeriod"/>
            </a:pPr>
            <a:r>
              <a:rPr lang="en-US" dirty="0"/>
              <a:t>Using your mouse, right click on the chart so that the whole chart is selected.</a:t>
            </a:r>
          </a:p>
          <a:p>
            <a:pPr marL="220341" indent="-220341">
              <a:buAutoNum type="arabicPeriod"/>
            </a:pPr>
            <a:r>
              <a:rPr lang="en-US" baseline="0" dirty="0"/>
              <a:t>Choose the “Edit Data…” option from the menu that pops up.</a:t>
            </a:r>
          </a:p>
          <a:p>
            <a:pPr marL="220341" indent="-220341">
              <a:buAutoNum type="arabicPeriod"/>
            </a:pPr>
            <a:r>
              <a:rPr lang="en-US" baseline="0" dirty="0"/>
              <a:t>An Excel spreadsheet will open. </a:t>
            </a:r>
          </a:p>
          <a:p>
            <a:pPr marL="220341" indent="-220341">
              <a:buAutoNum type="arabicPeriod"/>
            </a:pPr>
            <a:r>
              <a:rPr lang="en-US" baseline="0" dirty="0"/>
              <a:t>Enter your data for each group into columns.</a:t>
            </a:r>
          </a:p>
          <a:p>
            <a:pPr marL="220341" indent="-220341">
              <a:buAutoNum type="arabicPeriod"/>
            </a:pPr>
            <a:r>
              <a:rPr lang="en-US" baseline="0" dirty="0"/>
              <a:t>The chart will adjust automatically.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676AC-8D5F-489C-AFDE-E4428422E667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1364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Usually around </a:t>
            </a:r>
            <a:r>
              <a:rPr lang="en-US"/>
              <a:t>page  </a:t>
            </a:r>
            <a:r>
              <a:rPr lang="en-US" dirty="0"/>
              <a:t>of your report.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11DA-1D59-4BD4-B0B0-047B9807903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935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insert your data into this chart, follow these steps:</a:t>
            </a:r>
          </a:p>
          <a:p>
            <a:endParaRPr lang="en-US" dirty="0"/>
          </a:p>
          <a:p>
            <a:pPr marL="220341" indent="-220341">
              <a:buAutoNum type="arabicPeriod"/>
            </a:pPr>
            <a:r>
              <a:rPr lang="en-US" dirty="0"/>
              <a:t>Using your mouse, right click on the chart so that the whole chart is selected.</a:t>
            </a:r>
          </a:p>
          <a:p>
            <a:pPr marL="220341" indent="-220341">
              <a:buAutoNum type="arabicPeriod"/>
            </a:pPr>
            <a:r>
              <a:rPr lang="en-US" baseline="0" dirty="0"/>
              <a:t>Choose the “Edit Data…” option from the menu that pops up.</a:t>
            </a:r>
          </a:p>
          <a:p>
            <a:pPr marL="220341" indent="-220341">
              <a:buAutoNum type="arabicPeriod"/>
            </a:pPr>
            <a:r>
              <a:rPr lang="en-US" baseline="0" dirty="0"/>
              <a:t>An Excel spreadsheet will open. </a:t>
            </a:r>
          </a:p>
          <a:p>
            <a:pPr marL="220341" indent="-220341">
              <a:buAutoNum type="arabicPeriod"/>
            </a:pPr>
            <a:r>
              <a:rPr lang="en-US" baseline="0" dirty="0"/>
              <a:t>Enter your data for each group into columns.</a:t>
            </a:r>
          </a:p>
          <a:p>
            <a:pPr marL="220341" indent="-220341">
              <a:buAutoNum type="arabicPeriod"/>
            </a:pPr>
            <a:r>
              <a:rPr lang="en-US" baseline="0" dirty="0"/>
              <a:t>The chart will adjust automatically.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676AC-8D5F-489C-AFDE-E4428422E667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3030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insert your data into this chart, follow these steps:</a:t>
            </a:r>
          </a:p>
          <a:p>
            <a:endParaRPr lang="en-US" dirty="0"/>
          </a:p>
          <a:p>
            <a:pPr marL="220341" indent="-220341">
              <a:buAutoNum type="arabicPeriod"/>
            </a:pPr>
            <a:r>
              <a:rPr lang="en-US" dirty="0"/>
              <a:t>Using your mouse, right click on the chart so that the whole chart is selected.</a:t>
            </a:r>
          </a:p>
          <a:p>
            <a:pPr marL="220341" indent="-220341">
              <a:buAutoNum type="arabicPeriod"/>
            </a:pPr>
            <a:r>
              <a:rPr lang="en-US" baseline="0" dirty="0"/>
              <a:t>Choose the “Edit Data…” option from the menu that pops up.</a:t>
            </a:r>
          </a:p>
          <a:p>
            <a:pPr marL="220341" indent="-220341">
              <a:buAutoNum type="arabicPeriod"/>
            </a:pPr>
            <a:r>
              <a:rPr lang="en-US" baseline="0" dirty="0"/>
              <a:t>An Excel spreadsheet will open. </a:t>
            </a:r>
          </a:p>
          <a:p>
            <a:pPr marL="220341" indent="-220341">
              <a:buAutoNum type="arabicPeriod"/>
            </a:pPr>
            <a:r>
              <a:rPr lang="en-US" baseline="0" dirty="0"/>
              <a:t>Enter your data for each group into columns.</a:t>
            </a:r>
          </a:p>
          <a:p>
            <a:pPr marL="220341" indent="-220341">
              <a:buAutoNum type="arabicPeriod"/>
            </a:pPr>
            <a:r>
              <a:rPr lang="en-US" baseline="0" dirty="0"/>
              <a:t>The chart will adjust automatically.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676AC-8D5F-489C-AFDE-E4428422E667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32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insert your data into this chart, follow these steps:</a:t>
            </a:r>
          </a:p>
          <a:p>
            <a:endParaRPr lang="en-US" dirty="0"/>
          </a:p>
          <a:p>
            <a:pPr marL="220341" indent="-220341">
              <a:buAutoNum type="arabicPeriod"/>
            </a:pPr>
            <a:r>
              <a:rPr lang="en-US" dirty="0"/>
              <a:t>Using your mouse, right click on the chart so that the whole chart is selected.</a:t>
            </a:r>
          </a:p>
          <a:p>
            <a:pPr marL="220341" indent="-220341">
              <a:buAutoNum type="arabicPeriod"/>
            </a:pPr>
            <a:r>
              <a:rPr lang="en-US" baseline="0" dirty="0"/>
              <a:t>Choose the “Edit Data…” option from the menu that pops up.</a:t>
            </a:r>
          </a:p>
          <a:p>
            <a:pPr marL="220341" indent="-220341">
              <a:buAutoNum type="arabicPeriod"/>
            </a:pPr>
            <a:r>
              <a:rPr lang="en-US" baseline="0" dirty="0"/>
              <a:t>An Excel spreadsheet will open. </a:t>
            </a:r>
          </a:p>
          <a:p>
            <a:pPr marL="220341" indent="-220341">
              <a:buAutoNum type="arabicPeriod"/>
            </a:pPr>
            <a:r>
              <a:rPr lang="en-US" baseline="0" dirty="0"/>
              <a:t>Enter your data for each group into columns.</a:t>
            </a:r>
          </a:p>
          <a:p>
            <a:pPr marL="220341" indent="-220341">
              <a:buAutoNum type="arabicPeriod"/>
            </a:pPr>
            <a:r>
              <a:rPr lang="en-US" baseline="0" dirty="0"/>
              <a:t>The chart will adjust automatically.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676AC-8D5F-489C-AFDE-E4428422E667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19703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insert your data into this chart, follow these steps:</a:t>
            </a:r>
          </a:p>
          <a:p>
            <a:endParaRPr lang="en-US" dirty="0"/>
          </a:p>
          <a:p>
            <a:pPr marL="220341" indent="-220341">
              <a:buAutoNum type="arabicPeriod"/>
            </a:pPr>
            <a:r>
              <a:rPr lang="en-US" dirty="0"/>
              <a:t>Using your mouse, right click on the chart so that the whole chart is selected.</a:t>
            </a:r>
          </a:p>
          <a:p>
            <a:pPr marL="220341" indent="-220341">
              <a:buAutoNum type="arabicPeriod"/>
            </a:pPr>
            <a:r>
              <a:rPr lang="en-US" baseline="0" dirty="0"/>
              <a:t>Choose the “Edit Data…” option from the menu that pops up.</a:t>
            </a:r>
          </a:p>
          <a:p>
            <a:pPr marL="220341" indent="-220341">
              <a:buAutoNum type="arabicPeriod"/>
            </a:pPr>
            <a:r>
              <a:rPr lang="en-US" baseline="0" dirty="0"/>
              <a:t>An Excel spreadsheet will open. </a:t>
            </a:r>
          </a:p>
          <a:p>
            <a:pPr marL="220341" indent="-220341">
              <a:buAutoNum type="arabicPeriod"/>
            </a:pPr>
            <a:r>
              <a:rPr lang="en-US" baseline="0" dirty="0"/>
              <a:t>Enter your data for each group into columns.</a:t>
            </a:r>
          </a:p>
          <a:p>
            <a:pPr marL="220341" indent="-220341">
              <a:buAutoNum type="arabicPeriod"/>
            </a:pPr>
            <a:r>
              <a:rPr lang="en-US" baseline="0" dirty="0"/>
              <a:t>The chart will adjust automatically.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676AC-8D5F-489C-AFDE-E4428422E667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6450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insert your data into this chart, follow these steps:</a:t>
            </a:r>
          </a:p>
          <a:p>
            <a:endParaRPr lang="en-US" dirty="0"/>
          </a:p>
          <a:p>
            <a:pPr marL="220341" indent="-220341">
              <a:buAutoNum type="arabicPeriod"/>
            </a:pPr>
            <a:r>
              <a:rPr lang="en-US" dirty="0"/>
              <a:t>Using your mouse, right click on the chart so that the whole chart is selected.</a:t>
            </a:r>
          </a:p>
          <a:p>
            <a:pPr marL="220341" indent="-220341">
              <a:buAutoNum type="arabicPeriod"/>
            </a:pPr>
            <a:r>
              <a:rPr lang="en-US" baseline="0" dirty="0"/>
              <a:t>Choose the “Edit Data…” option from the menu that pops up.</a:t>
            </a:r>
          </a:p>
          <a:p>
            <a:pPr marL="220341" indent="-220341">
              <a:buAutoNum type="arabicPeriod"/>
            </a:pPr>
            <a:r>
              <a:rPr lang="en-US" baseline="0" dirty="0"/>
              <a:t>An Excel spreadsheet will open. </a:t>
            </a:r>
          </a:p>
          <a:p>
            <a:pPr marL="220341" indent="-220341">
              <a:buAutoNum type="arabicPeriod"/>
            </a:pPr>
            <a:r>
              <a:rPr lang="en-US" baseline="0" dirty="0"/>
              <a:t>Enter your data for each group into columns.</a:t>
            </a:r>
          </a:p>
          <a:p>
            <a:pPr marL="220341" indent="-220341">
              <a:buAutoNum type="arabicPeriod"/>
            </a:pPr>
            <a:r>
              <a:rPr lang="en-US" baseline="0" dirty="0"/>
              <a:t>The chart will adjust automatically.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676AC-8D5F-489C-AFDE-E4428422E667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5606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insert your data into this chart, follow these steps:</a:t>
            </a:r>
          </a:p>
          <a:p>
            <a:endParaRPr lang="en-US" dirty="0"/>
          </a:p>
          <a:p>
            <a:pPr marL="220341" indent="-220341">
              <a:buAutoNum type="arabicPeriod"/>
            </a:pPr>
            <a:r>
              <a:rPr lang="en-US" dirty="0"/>
              <a:t>Using your mouse, right click on the chart so that the whole chart is selected.</a:t>
            </a:r>
          </a:p>
          <a:p>
            <a:pPr marL="220341" indent="-220341">
              <a:buAutoNum type="arabicPeriod"/>
            </a:pPr>
            <a:r>
              <a:rPr lang="en-US" baseline="0" dirty="0"/>
              <a:t>Choose the “Edit Data…” option from the menu that pops up.</a:t>
            </a:r>
          </a:p>
          <a:p>
            <a:pPr marL="220341" indent="-220341">
              <a:buAutoNum type="arabicPeriod"/>
            </a:pPr>
            <a:r>
              <a:rPr lang="en-US" baseline="0" dirty="0"/>
              <a:t>An Excel spreadsheet will open. </a:t>
            </a:r>
          </a:p>
          <a:p>
            <a:pPr marL="220341" indent="-220341">
              <a:buAutoNum type="arabicPeriod"/>
            </a:pPr>
            <a:r>
              <a:rPr lang="en-US" baseline="0" dirty="0"/>
              <a:t>Enter your data for each group into columns.</a:t>
            </a:r>
          </a:p>
          <a:p>
            <a:pPr marL="220341" indent="-220341">
              <a:buAutoNum type="arabicPeriod"/>
            </a:pPr>
            <a:r>
              <a:rPr lang="en-US" baseline="0" dirty="0"/>
              <a:t>The chart will adjust automatically.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676AC-8D5F-489C-AFDE-E4428422E667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insert your data into this chart, follow these steps:</a:t>
            </a:r>
          </a:p>
          <a:p>
            <a:endParaRPr lang="en-US" dirty="0"/>
          </a:p>
          <a:p>
            <a:pPr marL="220341" indent="-220341">
              <a:buAutoNum type="arabicPeriod"/>
            </a:pPr>
            <a:r>
              <a:rPr lang="en-US" dirty="0"/>
              <a:t>Using your mouse, right click on the chart so that the whole chart is selected.</a:t>
            </a:r>
          </a:p>
          <a:p>
            <a:pPr marL="220341" indent="-220341">
              <a:buAutoNum type="arabicPeriod"/>
            </a:pPr>
            <a:r>
              <a:rPr lang="en-US" baseline="0" dirty="0"/>
              <a:t>Choose the “Edit Data…” option from the menu that pops up.</a:t>
            </a:r>
          </a:p>
          <a:p>
            <a:pPr marL="220341" indent="-220341">
              <a:buAutoNum type="arabicPeriod"/>
            </a:pPr>
            <a:r>
              <a:rPr lang="en-US" baseline="0" dirty="0"/>
              <a:t>An Excel spreadsheet will open. </a:t>
            </a:r>
          </a:p>
          <a:p>
            <a:pPr marL="220341" indent="-220341">
              <a:buAutoNum type="arabicPeriod"/>
            </a:pPr>
            <a:r>
              <a:rPr lang="en-US" baseline="0" dirty="0"/>
              <a:t>Enter your data for each group into columns.</a:t>
            </a:r>
          </a:p>
          <a:p>
            <a:pPr marL="220341" indent="-220341">
              <a:buAutoNum type="arabicPeriod"/>
            </a:pPr>
            <a:r>
              <a:rPr lang="en-US" baseline="0" dirty="0"/>
              <a:t>The chart will adjust automatically.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676AC-8D5F-489C-AFDE-E4428422E66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99002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insert your data into this chart, follow these steps:</a:t>
            </a:r>
          </a:p>
          <a:p>
            <a:endParaRPr lang="en-US" dirty="0"/>
          </a:p>
          <a:p>
            <a:pPr marL="220341" indent="-220341">
              <a:buAutoNum type="arabicPeriod"/>
            </a:pPr>
            <a:r>
              <a:rPr lang="en-US" dirty="0"/>
              <a:t>Using your mouse, right click on the chart so that the whole chart is selected.</a:t>
            </a:r>
          </a:p>
          <a:p>
            <a:pPr marL="220341" indent="-220341">
              <a:buAutoNum type="arabicPeriod"/>
            </a:pPr>
            <a:r>
              <a:rPr lang="en-US" baseline="0" dirty="0"/>
              <a:t>Choose the “Edit Data…” option from the menu that pops up.</a:t>
            </a:r>
          </a:p>
          <a:p>
            <a:pPr marL="220341" indent="-220341">
              <a:buAutoNum type="arabicPeriod"/>
            </a:pPr>
            <a:r>
              <a:rPr lang="en-US" baseline="0" dirty="0"/>
              <a:t>An Excel spreadsheet will open. </a:t>
            </a:r>
          </a:p>
          <a:p>
            <a:pPr marL="220341" indent="-220341">
              <a:buAutoNum type="arabicPeriod"/>
            </a:pPr>
            <a:r>
              <a:rPr lang="en-US" baseline="0" dirty="0"/>
              <a:t>Enter your data for each group into columns.</a:t>
            </a:r>
          </a:p>
          <a:p>
            <a:pPr marL="220341" indent="-220341">
              <a:buAutoNum type="arabicPeriod"/>
            </a:pPr>
            <a:r>
              <a:rPr lang="en-US" baseline="0" dirty="0"/>
              <a:t>The chart will adjust automatically.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676AC-8D5F-489C-AFDE-E4428422E667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insert your data into this chart, follow these steps:</a:t>
            </a:r>
          </a:p>
          <a:p>
            <a:endParaRPr lang="en-US" dirty="0"/>
          </a:p>
          <a:p>
            <a:pPr marL="220341" indent="-220341">
              <a:buAutoNum type="arabicPeriod"/>
            </a:pPr>
            <a:r>
              <a:rPr lang="en-US" dirty="0"/>
              <a:t>Using your mouse, right click on the chart so that the whole chart is selected.</a:t>
            </a:r>
          </a:p>
          <a:p>
            <a:pPr marL="220341" indent="-220341">
              <a:buAutoNum type="arabicPeriod"/>
            </a:pPr>
            <a:r>
              <a:rPr lang="en-US" baseline="0" dirty="0"/>
              <a:t>Choose the “Edit Data…” option from the menu that pops up.</a:t>
            </a:r>
          </a:p>
          <a:p>
            <a:pPr marL="220341" indent="-220341">
              <a:buAutoNum type="arabicPeriod"/>
            </a:pPr>
            <a:r>
              <a:rPr lang="en-US" baseline="0" dirty="0"/>
              <a:t>An Excel spreadsheet will open. </a:t>
            </a:r>
          </a:p>
          <a:p>
            <a:pPr marL="220341" indent="-220341">
              <a:buAutoNum type="arabicPeriod"/>
            </a:pPr>
            <a:r>
              <a:rPr lang="en-US" baseline="0" dirty="0"/>
              <a:t>Enter your data for each group into columns.</a:t>
            </a:r>
          </a:p>
          <a:p>
            <a:pPr marL="220341" indent="-220341">
              <a:buAutoNum type="arabicPeriod"/>
            </a:pPr>
            <a:r>
              <a:rPr lang="en-US" baseline="0" dirty="0"/>
              <a:t>The chart will adjust automatically.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676AC-8D5F-489C-AFDE-E4428422E667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insert your data into this chart, follow these steps:</a:t>
            </a:r>
          </a:p>
          <a:p>
            <a:endParaRPr lang="en-US" dirty="0"/>
          </a:p>
          <a:p>
            <a:pPr marL="220341" indent="-220341">
              <a:buAutoNum type="arabicPeriod"/>
            </a:pPr>
            <a:r>
              <a:rPr lang="en-US" dirty="0"/>
              <a:t>Using your mouse, right click on the chart so that the whole chart is selected.</a:t>
            </a:r>
          </a:p>
          <a:p>
            <a:pPr marL="220341" indent="-220341">
              <a:buAutoNum type="arabicPeriod"/>
            </a:pPr>
            <a:r>
              <a:rPr lang="en-US" baseline="0" dirty="0"/>
              <a:t>Choose the “Edit Data…” option from the menu that pops up.</a:t>
            </a:r>
          </a:p>
          <a:p>
            <a:pPr marL="220341" indent="-220341">
              <a:buAutoNum type="arabicPeriod"/>
            </a:pPr>
            <a:r>
              <a:rPr lang="en-US" baseline="0" dirty="0"/>
              <a:t>An Excel spreadsheet will open. </a:t>
            </a:r>
          </a:p>
          <a:p>
            <a:pPr marL="220341" indent="-220341">
              <a:buAutoNum type="arabicPeriod"/>
            </a:pPr>
            <a:r>
              <a:rPr lang="en-US" baseline="0" dirty="0"/>
              <a:t>Enter your data for each group into columns.</a:t>
            </a:r>
          </a:p>
          <a:p>
            <a:pPr marL="220341" indent="-220341">
              <a:buAutoNum type="arabicPeriod"/>
            </a:pPr>
            <a:r>
              <a:rPr lang="en-US" baseline="0" dirty="0"/>
              <a:t>The chart will adjust automatically.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676AC-8D5F-489C-AFDE-E4428422E667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13846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insert your data into this chart, follow these steps:</a:t>
            </a:r>
          </a:p>
          <a:p>
            <a:endParaRPr lang="en-US" dirty="0"/>
          </a:p>
          <a:p>
            <a:pPr marL="220341" indent="-220341">
              <a:buAutoNum type="arabicPeriod"/>
            </a:pPr>
            <a:r>
              <a:rPr lang="en-US" dirty="0"/>
              <a:t>Using your mouse, right click on the chart so that the whole chart is selected.</a:t>
            </a:r>
          </a:p>
          <a:p>
            <a:pPr marL="220341" indent="-220341">
              <a:buAutoNum type="arabicPeriod"/>
            </a:pPr>
            <a:r>
              <a:rPr lang="en-US" baseline="0" dirty="0"/>
              <a:t>Choose the “Edit Data…” option from the menu that pops up.</a:t>
            </a:r>
          </a:p>
          <a:p>
            <a:pPr marL="220341" indent="-220341">
              <a:buAutoNum type="arabicPeriod"/>
            </a:pPr>
            <a:r>
              <a:rPr lang="en-US" baseline="0" dirty="0"/>
              <a:t>An Excel spreadsheet will open. </a:t>
            </a:r>
          </a:p>
          <a:p>
            <a:pPr marL="220341" indent="-220341">
              <a:buAutoNum type="arabicPeriod"/>
            </a:pPr>
            <a:r>
              <a:rPr lang="en-US" baseline="0" dirty="0"/>
              <a:t>Enter </a:t>
            </a:r>
            <a:r>
              <a:rPr lang="en-US" baseline="0"/>
              <a:t>your data for </a:t>
            </a:r>
            <a:r>
              <a:rPr lang="en-US" baseline="0" dirty="0"/>
              <a:t>each group into the student group columns.</a:t>
            </a:r>
          </a:p>
          <a:p>
            <a:pPr marL="220341" indent="-220341">
              <a:buAutoNum type="arabicPeriod"/>
            </a:pPr>
            <a:r>
              <a:rPr lang="en-US" baseline="0" dirty="0"/>
              <a:t>The chart will adjust automatically.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676AC-8D5F-489C-AFDE-E4428422E667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insert your data into this chart, follow these steps:</a:t>
            </a:r>
          </a:p>
          <a:p>
            <a:endParaRPr lang="en-US" dirty="0"/>
          </a:p>
          <a:p>
            <a:pPr marL="220341" indent="-220341">
              <a:buAutoNum type="arabicPeriod"/>
            </a:pPr>
            <a:r>
              <a:rPr lang="en-US" dirty="0"/>
              <a:t>Using your mouse, right click on the chart so that the whole chart is selected.</a:t>
            </a:r>
          </a:p>
          <a:p>
            <a:pPr marL="220341" indent="-220341">
              <a:buAutoNum type="arabicPeriod"/>
            </a:pPr>
            <a:r>
              <a:rPr lang="en-US" baseline="0" dirty="0"/>
              <a:t>Choose the “Edit Data…” option from the menu that pops up.</a:t>
            </a:r>
          </a:p>
          <a:p>
            <a:pPr marL="220341" indent="-220341">
              <a:buAutoNum type="arabicPeriod"/>
            </a:pPr>
            <a:r>
              <a:rPr lang="en-US" baseline="0" dirty="0"/>
              <a:t>An Excel spreadsheet will open. </a:t>
            </a:r>
          </a:p>
          <a:p>
            <a:pPr marL="220341" indent="-220341">
              <a:buAutoNum type="arabicPeriod"/>
            </a:pPr>
            <a:r>
              <a:rPr lang="en-US" baseline="0" dirty="0"/>
              <a:t>Enter your data for each group into the student group columns.</a:t>
            </a:r>
          </a:p>
          <a:p>
            <a:pPr marL="220341" indent="-220341">
              <a:buAutoNum type="arabicPeriod"/>
            </a:pPr>
            <a:r>
              <a:rPr lang="en-US" baseline="0" dirty="0"/>
              <a:t>The chart will adjust automatically.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676AC-8D5F-489C-AFDE-E4428422E667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insert your data into this chart, follow these steps:</a:t>
            </a:r>
          </a:p>
          <a:p>
            <a:endParaRPr lang="en-US" dirty="0"/>
          </a:p>
          <a:p>
            <a:pPr marL="220341" indent="-220341">
              <a:buAutoNum type="arabicPeriod"/>
            </a:pPr>
            <a:r>
              <a:rPr lang="en-US" dirty="0"/>
              <a:t>Using your mouse, right click on the chart so that the whole chart is selected.</a:t>
            </a:r>
          </a:p>
          <a:p>
            <a:pPr marL="220341" indent="-220341">
              <a:buAutoNum type="arabicPeriod"/>
            </a:pPr>
            <a:r>
              <a:rPr lang="en-US" baseline="0" dirty="0"/>
              <a:t>Choose the “Edit Data…” option from the menu that pops up.</a:t>
            </a:r>
          </a:p>
          <a:p>
            <a:pPr marL="220341" indent="-220341">
              <a:buAutoNum type="arabicPeriod"/>
            </a:pPr>
            <a:r>
              <a:rPr lang="en-US" baseline="0" dirty="0"/>
              <a:t>An Excel spreadsheet will open. </a:t>
            </a:r>
          </a:p>
          <a:p>
            <a:pPr marL="220341" indent="-220341">
              <a:buAutoNum type="arabicPeriod"/>
            </a:pPr>
            <a:r>
              <a:rPr lang="en-US" baseline="0" dirty="0"/>
              <a:t>Enter </a:t>
            </a:r>
            <a:r>
              <a:rPr lang="en-US" baseline="0"/>
              <a:t>your data for </a:t>
            </a:r>
            <a:r>
              <a:rPr lang="en-US" baseline="0" dirty="0"/>
              <a:t>each group into the student group columns.</a:t>
            </a:r>
          </a:p>
          <a:p>
            <a:pPr marL="220341" indent="-220341">
              <a:buAutoNum type="arabicPeriod"/>
            </a:pPr>
            <a:r>
              <a:rPr lang="en-US" baseline="0" dirty="0"/>
              <a:t>The chart will adjust automatically.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676AC-8D5F-489C-AFDE-E4428422E667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insert your data into this chart, follow these steps:</a:t>
            </a:r>
          </a:p>
          <a:p>
            <a:endParaRPr lang="en-US" dirty="0"/>
          </a:p>
          <a:p>
            <a:pPr marL="220341" indent="-220341">
              <a:buAutoNum type="arabicPeriod"/>
            </a:pPr>
            <a:r>
              <a:rPr lang="en-US" dirty="0"/>
              <a:t>Using your mouse, right click on the chart so that the whole chart is selected.</a:t>
            </a:r>
          </a:p>
          <a:p>
            <a:pPr marL="220341" indent="-220341">
              <a:buAutoNum type="arabicPeriod"/>
            </a:pPr>
            <a:r>
              <a:rPr lang="en-US" baseline="0" dirty="0"/>
              <a:t>Choose the “Edit Data…” option from the menu that pops up.</a:t>
            </a:r>
          </a:p>
          <a:p>
            <a:pPr marL="220341" indent="-220341">
              <a:buAutoNum type="arabicPeriod"/>
            </a:pPr>
            <a:r>
              <a:rPr lang="en-US" baseline="0" dirty="0"/>
              <a:t>An Excel spreadsheet will open. </a:t>
            </a:r>
          </a:p>
          <a:p>
            <a:pPr marL="220341" indent="-220341">
              <a:buAutoNum type="arabicPeriod"/>
            </a:pPr>
            <a:r>
              <a:rPr lang="en-US" baseline="0" dirty="0"/>
              <a:t>Enter your data for each group into the student group columns.</a:t>
            </a:r>
          </a:p>
          <a:p>
            <a:pPr marL="220341" indent="-220341">
              <a:buAutoNum type="arabicPeriod"/>
            </a:pPr>
            <a:r>
              <a:rPr lang="en-US" baseline="0" dirty="0"/>
              <a:t>The chart will adjust automatically.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676AC-8D5F-489C-AFDE-E4428422E667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insert your data into this chart, follow these steps:</a:t>
            </a:r>
          </a:p>
          <a:p>
            <a:endParaRPr lang="en-US" dirty="0"/>
          </a:p>
          <a:p>
            <a:pPr marL="220341" indent="-220341">
              <a:buAutoNum type="arabicPeriod"/>
            </a:pPr>
            <a:r>
              <a:rPr lang="en-US" dirty="0"/>
              <a:t>Using your mouse, right click on the chart so that the whole chart is selected.</a:t>
            </a:r>
          </a:p>
          <a:p>
            <a:pPr marL="220341" indent="-220341">
              <a:buAutoNum type="arabicPeriod"/>
            </a:pPr>
            <a:r>
              <a:rPr lang="en-US" baseline="0" dirty="0"/>
              <a:t>Choose the “Edit Data…” option from the menu that pops up.</a:t>
            </a:r>
          </a:p>
          <a:p>
            <a:pPr marL="220341" indent="-220341">
              <a:buAutoNum type="arabicPeriod"/>
            </a:pPr>
            <a:r>
              <a:rPr lang="en-US" baseline="0" dirty="0"/>
              <a:t>An Excel spreadsheet will open. </a:t>
            </a:r>
          </a:p>
          <a:p>
            <a:pPr marL="220341" indent="-220341">
              <a:buAutoNum type="arabicPeriod"/>
            </a:pPr>
            <a:r>
              <a:rPr lang="en-US" baseline="0" dirty="0"/>
              <a:t>Enter your data for each group into the student group columns.</a:t>
            </a:r>
          </a:p>
          <a:p>
            <a:pPr marL="220341" indent="-220341">
              <a:buAutoNum type="arabicPeriod"/>
            </a:pPr>
            <a:r>
              <a:rPr lang="en-US" baseline="0" dirty="0"/>
              <a:t>The chart will adjust automatically.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676AC-8D5F-489C-AFDE-E4428422E667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97729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insert your data into this chart, follow these steps:</a:t>
            </a:r>
          </a:p>
          <a:p>
            <a:endParaRPr lang="en-US" dirty="0"/>
          </a:p>
          <a:p>
            <a:pPr marL="220341" indent="-220341">
              <a:buAutoNum type="arabicPeriod"/>
            </a:pPr>
            <a:r>
              <a:rPr lang="en-US" dirty="0"/>
              <a:t>Using your mouse, right click on the chart so that the whole chart is selected.</a:t>
            </a:r>
          </a:p>
          <a:p>
            <a:pPr marL="220341" indent="-220341">
              <a:buAutoNum type="arabicPeriod"/>
            </a:pPr>
            <a:r>
              <a:rPr lang="en-US" baseline="0" dirty="0"/>
              <a:t>Choose the “Edit Data…” option from the menu that pops up.</a:t>
            </a:r>
          </a:p>
          <a:p>
            <a:pPr marL="220341" indent="-220341">
              <a:buAutoNum type="arabicPeriod"/>
            </a:pPr>
            <a:r>
              <a:rPr lang="en-US" baseline="0" dirty="0"/>
              <a:t>An Excel spreadsheet will open. </a:t>
            </a:r>
          </a:p>
          <a:p>
            <a:pPr marL="220341" indent="-220341">
              <a:buAutoNum type="arabicPeriod"/>
            </a:pPr>
            <a:r>
              <a:rPr lang="en-US" baseline="0" dirty="0"/>
              <a:t>Enter your data for each group into the student group columns.</a:t>
            </a:r>
          </a:p>
          <a:p>
            <a:pPr marL="220341" indent="-220341">
              <a:buAutoNum type="arabicPeriod"/>
            </a:pPr>
            <a:r>
              <a:rPr lang="en-US" baseline="0" dirty="0"/>
              <a:t>The chart will adjust automatically.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676AC-8D5F-489C-AFDE-E4428422E667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This information is found on the last page of your report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To insert your data into this chart, follow these steps:</a:t>
            </a:r>
          </a:p>
          <a:p>
            <a:endParaRPr lang="en-US" dirty="0"/>
          </a:p>
          <a:p>
            <a:pPr marL="220341" indent="-220341">
              <a:buAutoNum type="arabicPeriod"/>
            </a:pPr>
            <a:r>
              <a:rPr lang="en-US" dirty="0"/>
              <a:t>Using your mouse, right click on the chart so that the whole chart is selected.</a:t>
            </a:r>
          </a:p>
          <a:p>
            <a:pPr marL="220341" indent="-220341">
              <a:buAutoNum type="arabicPeriod"/>
            </a:pPr>
            <a:r>
              <a:rPr lang="en-US" baseline="0" dirty="0"/>
              <a:t>Choose the “Edit Data…” option from the menu that pops up.</a:t>
            </a:r>
          </a:p>
          <a:p>
            <a:pPr marL="220341" indent="-220341">
              <a:buAutoNum type="arabicPeriod"/>
            </a:pPr>
            <a:r>
              <a:rPr lang="en-US" baseline="0" dirty="0"/>
              <a:t>An Excel spreadsheet will open. </a:t>
            </a:r>
          </a:p>
          <a:p>
            <a:pPr marL="220341" indent="-220341">
              <a:buAutoNum type="arabicPeriod"/>
            </a:pPr>
            <a:r>
              <a:rPr lang="en-US" baseline="0" dirty="0"/>
              <a:t>Enter your data for each group into the student group columns.</a:t>
            </a:r>
          </a:p>
          <a:p>
            <a:pPr marL="220341" indent="-220341">
              <a:buAutoNum type="arabicPeriod"/>
            </a:pPr>
            <a:r>
              <a:rPr lang="en-US" baseline="0" dirty="0"/>
              <a:t>The chart will adjust automatically.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676AC-8D5F-489C-AFDE-E4428422E667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insert your data into this chart, follow these steps:</a:t>
            </a:r>
          </a:p>
          <a:p>
            <a:endParaRPr lang="en-US" dirty="0"/>
          </a:p>
          <a:p>
            <a:pPr marL="220341" indent="-220341">
              <a:buAutoNum type="arabicPeriod"/>
            </a:pPr>
            <a:r>
              <a:rPr lang="en-US" dirty="0"/>
              <a:t>Using your mouse, right click on the chart so that the whole chart is selected.</a:t>
            </a:r>
          </a:p>
          <a:p>
            <a:pPr marL="220341" indent="-220341">
              <a:buAutoNum type="arabicPeriod"/>
            </a:pPr>
            <a:r>
              <a:rPr lang="en-US" baseline="0" dirty="0"/>
              <a:t>Choose the “Edit Data…” option from the menu that pops up.</a:t>
            </a:r>
          </a:p>
          <a:p>
            <a:pPr marL="220341" indent="-220341">
              <a:buAutoNum type="arabicPeriod"/>
            </a:pPr>
            <a:r>
              <a:rPr lang="en-US" baseline="0" dirty="0"/>
              <a:t>An Excel spreadsheet will open. </a:t>
            </a:r>
          </a:p>
          <a:p>
            <a:pPr marL="220341" indent="-220341">
              <a:buAutoNum type="arabicPeriod"/>
            </a:pPr>
            <a:r>
              <a:rPr lang="en-US" baseline="0" dirty="0"/>
              <a:t>Enter your data for each group into columns.</a:t>
            </a:r>
          </a:p>
          <a:p>
            <a:pPr marL="220341" indent="-220341">
              <a:buAutoNum type="arabicPeriod"/>
            </a:pPr>
            <a:r>
              <a:rPr lang="en-US" baseline="0" dirty="0"/>
              <a:t>The chart will adjust automatically.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676AC-8D5F-489C-AFDE-E4428422E66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7600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937090-3194-43D3-9140-45BCBB98C19E}" type="slidenum">
              <a:rPr lang="en-US"/>
              <a:pPr/>
              <a:t>46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B11DA-1D59-4BD4-B0B0-047B98079032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0194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insert your data into this chart, follow these steps:</a:t>
            </a:r>
          </a:p>
          <a:p>
            <a:endParaRPr lang="en-US" dirty="0"/>
          </a:p>
          <a:p>
            <a:pPr marL="220341" indent="-220341">
              <a:buAutoNum type="arabicPeriod"/>
            </a:pPr>
            <a:r>
              <a:rPr lang="en-US" dirty="0"/>
              <a:t>Using your mouse, right click on the chart so that the whole chart is selected.</a:t>
            </a:r>
          </a:p>
          <a:p>
            <a:pPr marL="220341" indent="-220341">
              <a:buAutoNum type="arabicPeriod"/>
            </a:pPr>
            <a:r>
              <a:rPr lang="en-US" baseline="0" dirty="0"/>
              <a:t>Choose the “Edit Data…” option from the menu that pops up.</a:t>
            </a:r>
          </a:p>
          <a:p>
            <a:pPr marL="220341" indent="-220341">
              <a:buAutoNum type="arabicPeriod"/>
            </a:pPr>
            <a:r>
              <a:rPr lang="en-US" baseline="0" dirty="0"/>
              <a:t>An Excel spreadsheet will open. </a:t>
            </a:r>
          </a:p>
          <a:p>
            <a:pPr marL="220341" indent="-220341">
              <a:buAutoNum type="arabicPeriod"/>
            </a:pPr>
            <a:r>
              <a:rPr lang="en-US" baseline="0" dirty="0"/>
              <a:t>Enter your data for each group into columns.</a:t>
            </a:r>
          </a:p>
          <a:p>
            <a:pPr marL="220341" indent="-220341">
              <a:buAutoNum type="arabicPeriod"/>
            </a:pPr>
            <a:r>
              <a:rPr lang="en-US" baseline="0" dirty="0"/>
              <a:t>The chart will adjust automatically.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676AC-8D5F-489C-AFDE-E4428422E66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19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insert your data into this chart, follow these steps:</a:t>
            </a:r>
          </a:p>
          <a:p>
            <a:endParaRPr lang="en-US" dirty="0"/>
          </a:p>
          <a:p>
            <a:pPr marL="220341" indent="-220341">
              <a:buAutoNum type="arabicPeriod"/>
            </a:pPr>
            <a:r>
              <a:rPr lang="en-US" dirty="0"/>
              <a:t>Using your mouse, right click on the chart so that the whole chart is selected.</a:t>
            </a:r>
          </a:p>
          <a:p>
            <a:pPr marL="220341" indent="-220341">
              <a:buAutoNum type="arabicPeriod"/>
            </a:pPr>
            <a:r>
              <a:rPr lang="en-US" baseline="0" dirty="0"/>
              <a:t>Choose the “Edit Data…” option from the menu that pops up.</a:t>
            </a:r>
          </a:p>
          <a:p>
            <a:pPr marL="220341" indent="-220341">
              <a:buAutoNum type="arabicPeriod"/>
            </a:pPr>
            <a:r>
              <a:rPr lang="en-US" baseline="0" dirty="0"/>
              <a:t>An Excel spreadsheet will open. </a:t>
            </a:r>
          </a:p>
          <a:p>
            <a:pPr marL="220341" indent="-220341">
              <a:buAutoNum type="arabicPeriod"/>
            </a:pPr>
            <a:r>
              <a:rPr lang="en-US" baseline="0" dirty="0"/>
              <a:t>Enter your data for each group into columns.</a:t>
            </a:r>
          </a:p>
          <a:p>
            <a:pPr marL="220341" indent="-220341">
              <a:buAutoNum type="arabicPeriod"/>
            </a:pPr>
            <a:r>
              <a:rPr lang="en-US" baseline="0" dirty="0"/>
              <a:t>The chart will adjust automatically.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676AC-8D5F-489C-AFDE-E4428422E66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insert your data into this chart, follow these steps:</a:t>
            </a:r>
          </a:p>
          <a:p>
            <a:endParaRPr lang="en-US" dirty="0"/>
          </a:p>
          <a:p>
            <a:pPr marL="220341" indent="-220341">
              <a:buAutoNum type="arabicPeriod"/>
            </a:pPr>
            <a:r>
              <a:rPr lang="en-US" dirty="0"/>
              <a:t>Using your mouse, right click on the chart so that the whole chart is selected.</a:t>
            </a:r>
          </a:p>
          <a:p>
            <a:pPr marL="220341" indent="-220341">
              <a:buAutoNum type="arabicPeriod"/>
            </a:pPr>
            <a:r>
              <a:rPr lang="en-US" baseline="0" dirty="0"/>
              <a:t>Choose the “Edit Data…” option from the menu that pops up.</a:t>
            </a:r>
          </a:p>
          <a:p>
            <a:pPr marL="220341" indent="-220341">
              <a:buAutoNum type="arabicPeriod"/>
            </a:pPr>
            <a:r>
              <a:rPr lang="en-US" baseline="0" dirty="0"/>
              <a:t>An Excel spreadsheet will open. </a:t>
            </a:r>
          </a:p>
          <a:p>
            <a:pPr marL="220341" indent="-220341">
              <a:buAutoNum type="arabicPeriod"/>
            </a:pPr>
            <a:r>
              <a:rPr lang="en-US" baseline="0" dirty="0"/>
              <a:t>Enter your data for each group into columns.</a:t>
            </a:r>
          </a:p>
          <a:p>
            <a:pPr marL="220341" indent="-220341">
              <a:buAutoNum type="arabicPeriod"/>
            </a:pPr>
            <a:r>
              <a:rPr lang="en-US" baseline="0" dirty="0"/>
              <a:t>The chart will adjust automatically.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676AC-8D5F-489C-AFDE-E4428422E66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2095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insert your data into this chart, follow these steps:</a:t>
            </a:r>
          </a:p>
          <a:p>
            <a:endParaRPr lang="en-US" dirty="0"/>
          </a:p>
          <a:p>
            <a:pPr marL="220341" indent="-220341">
              <a:buAutoNum type="arabicPeriod"/>
            </a:pPr>
            <a:r>
              <a:rPr lang="en-US" dirty="0"/>
              <a:t>Using your mouse, right click on the chart so that the whole chart is selected.</a:t>
            </a:r>
          </a:p>
          <a:p>
            <a:pPr marL="220341" indent="-220341">
              <a:buAutoNum type="arabicPeriod"/>
            </a:pPr>
            <a:r>
              <a:rPr lang="en-US" baseline="0" dirty="0"/>
              <a:t>Choose the “Edit Data…” option from the menu that pops up.</a:t>
            </a:r>
          </a:p>
          <a:p>
            <a:pPr marL="220341" indent="-220341">
              <a:buAutoNum type="arabicPeriod"/>
            </a:pPr>
            <a:r>
              <a:rPr lang="en-US" baseline="0" dirty="0"/>
              <a:t>An Excel spreadsheet will open. </a:t>
            </a:r>
          </a:p>
          <a:p>
            <a:pPr marL="220341" indent="-220341">
              <a:buAutoNum type="arabicPeriod"/>
            </a:pPr>
            <a:r>
              <a:rPr lang="en-US" baseline="0" dirty="0"/>
              <a:t>Enter your data for each group into columns.</a:t>
            </a:r>
          </a:p>
          <a:p>
            <a:pPr marL="220341" indent="-220341">
              <a:buAutoNum type="arabicPeriod"/>
            </a:pPr>
            <a:r>
              <a:rPr lang="en-US" baseline="0" dirty="0"/>
              <a:t>The chart will adjust automatically.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676AC-8D5F-489C-AFDE-E4428422E66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127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insert your data into this chart, follow these steps:</a:t>
            </a:r>
          </a:p>
          <a:p>
            <a:endParaRPr lang="en-US" dirty="0"/>
          </a:p>
          <a:p>
            <a:pPr marL="220341" indent="-220341">
              <a:buAutoNum type="arabicPeriod"/>
            </a:pPr>
            <a:r>
              <a:rPr lang="en-US" dirty="0"/>
              <a:t>Using your mouse, right click on the chart so that the whole chart is selected.</a:t>
            </a:r>
          </a:p>
          <a:p>
            <a:pPr marL="220341" indent="-220341">
              <a:buAutoNum type="arabicPeriod"/>
            </a:pPr>
            <a:r>
              <a:rPr lang="en-US" baseline="0" dirty="0"/>
              <a:t>Choose the “Edit Data…” option from the menu that pops up.</a:t>
            </a:r>
          </a:p>
          <a:p>
            <a:pPr marL="220341" indent="-220341">
              <a:buAutoNum type="arabicPeriod"/>
            </a:pPr>
            <a:r>
              <a:rPr lang="en-US" baseline="0" dirty="0"/>
              <a:t>An Excel spreadsheet will open. </a:t>
            </a:r>
          </a:p>
          <a:p>
            <a:pPr marL="220341" indent="-220341">
              <a:buAutoNum type="arabicPeriod"/>
            </a:pPr>
            <a:r>
              <a:rPr lang="en-US" baseline="0" dirty="0"/>
              <a:t>Enter your data for each group into columns.</a:t>
            </a:r>
          </a:p>
          <a:p>
            <a:pPr marL="220341" indent="-220341">
              <a:buAutoNum type="arabicPeriod"/>
            </a:pPr>
            <a:r>
              <a:rPr lang="en-US" baseline="0" dirty="0"/>
              <a:t>The chart will adjust automatically.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676AC-8D5F-489C-AFDE-E4428422E66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581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197E-5CB0-4F42-9BF3-C3EF43134F70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A729-7C19-4BB5-9C12-413759EC8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854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197E-5CB0-4F42-9BF3-C3EF43134F70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A729-7C19-4BB5-9C12-413759EC8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17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197E-5CB0-4F42-9BF3-C3EF43134F70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A729-7C19-4BB5-9C12-413759EC8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767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197E-5CB0-4F42-9BF3-C3EF43134F70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A729-7C19-4BB5-9C12-413759EC8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2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197E-5CB0-4F42-9BF3-C3EF43134F70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A729-7C19-4BB5-9C12-413759EC8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465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197E-5CB0-4F42-9BF3-C3EF43134F70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A729-7C19-4BB5-9C12-413759EC8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34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197E-5CB0-4F42-9BF3-C3EF43134F70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A729-7C19-4BB5-9C12-413759EC8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048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197E-5CB0-4F42-9BF3-C3EF43134F70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A729-7C19-4BB5-9C12-413759EC8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173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197E-5CB0-4F42-9BF3-C3EF43134F70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A729-7C19-4BB5-9C12-413759EC8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97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197E-5CB0-4F42-9BF3-C3EF43134F70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A729-7C19-4BB5-9C12-413759EC8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290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197E-5CB0-4F42-9BF3-C3EF43134F70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A729-7C19-4BB5-9C12-413759EC8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98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2197E-5CB0-4F42-9BF3-C3EF43134F70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EA729-7C19-4BB5-9C12-413759EC8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89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7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mailto:misty.Heiskell@channingisd.net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24300"/>
            <a:ext cx="6400800" cy="1752600"/>
          </a:xfrm>
        </p:spPr>
        <p:txBody>
          <a:bodyPr/>
          <a:lstStyle/>
          <a:p>
            <a:r>
              <a:rPr lang="en-US" dirty="0" smtClean="0"/>
              <a:t>Channing ISD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33528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0070C0"/>
                </a:solidFill>
              </a:rPr>
              <a:t/>
            </a:r>
            <a:br>
              <a:rPr lang="en-US" sz="6000" dirty="0">
                <a:solidFill>
                  <a:srgbClr val="0070C0"/>
                </a:solidFill>
              </a:rPr>
            </a:br>
            <a:r>
              <a:rPr lang="en-US" sz="4900" dirty="0">
                <a:solidFill>
                  <a:srgbClr val="0070C0"/>
                </a:solidFill>
              </a:rPr>
              <a:t>Texas Academic Performance Report (TAPR)</a:t>
            </a:r>
            <a:br>
              <a:rPr lang="en-US" sz="4900" dirty="0">
                <a:solidFill>
                  <a:srgbClr val="0070C0"/>
                </a:solidFill>
              </a:rPr>
            </a:br>
            <a:r>
              <a:rPr lang="en-US" sz="4900" dirty="0" smtClean="0">
                <a:solidFill>
                  <a:srgbClr val="0070C0"/>
                </a:solidFill>
              </a:rPr>
              <a:t>2022-2023</a:t>
            </a:r>
            <a:endParaRPr lang="en-US" sz="4900" dirty="0">
              <a:solidFill>
                <a:srgbClr val="0070C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800600"/>
            <a:ext cx="27432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7676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738684575"/>
              </p:ext>
            </p:extLst>
          </p:nvPr>
        </p:nvGraphicFramePr>
        <p:xfrm>
          <a:off x="0" y="1397000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3048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467" y="1524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STAAR Percent at 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Meets</a:t>
            </a: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Grade Level or Above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Mathematics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62592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227603713"/>
              </p:ext>
            </p:extLst>
          </p:nvPr>
        </p:nvGraphicFramePr>
        <p:xfrm>
          <a:off x="0" y="1397000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3048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467" y="1524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STAAR Percent at 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Masters</a:t>
            </a: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Grade Level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Mathematics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2114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152205425"/>
              </p:ext>
            </p:extLst>
          </p:nvPr>
        </p:nvGraphicFramePr>
        <p:xfrm>
          <a:off x="0" y="1397000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3048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467" y="1524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600" i="1" dirty="0">
                <a:solidFill>
                  <a:schemeClr val="accent1"/>
                </a:solidFill>
              </a:rPr>
              <a:t>All Students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STAAR Percent at </a:t>
            </a:r>
            <a:r>
              <a:rPr lang="en-US" sz="3600" b="1" i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Approaches, Meets and Masters </a:t>
            </a:r>
            <a:r>
              <a:rPr lang="en-US" sz="3600" b="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Grade Level  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Mathematics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46763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75858332"/>
              </p:ext>
            </p:extLst>
          </p:nvPr>
        </p:nvGraphicFramePr>
        <p:xfrm>
          <a:off x="0" y="1397000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3048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467" y="1524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STAAR Percent at 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Approaches</a:t>
            </a: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Grade Level or Above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Science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123112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124696570"/>
              </p:ext>
            </p:extLst>
          </p:nvPr>
        </p:nvGraphicFramePr>
        <p:xfrm>
          <a:off x="0" y="1397000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3048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467" y="1524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STAAR Percent at 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Meets</a:t>
            </a: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Grade Level or Above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Science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59737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532989510"/>
              </p:ext>
            </p:extLst>
          </p:nvPr>
        </p:nvGraphicFramePr>
        <p:xfrm>
          <a:off x="0" y="1397000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3048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467" y="1524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STAAR Percent at 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Masters</a:t>
            </a: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Grade Level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Science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481331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817550484"/>
              </p:ext>
            </p:extLst>
          </p:nvPr>
        </p:nvGraphicFramePr>
        <p:xfrm>
          <a:off x="0" y="1397000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3048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467" y="1524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600" i="1" dirty="0">
                <a:solidFill>
                  <a:schemeClr val="accent1"/>
                </a:solidFill>
              </a:rPr>
              <a:t>All Students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STAAR Percent at </a:t>
            </a:r>
            <a:r>
              <a:rPr lang="en-US" sz="3600" b="1" i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Approaches, Meets and Masters </a:t>
            </a:r>
            <a:r>
              <a:rPr lang="en-US" sz="3600" b="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Grade Level -  </a:t>
            </a:r>
            <a:r>
              <a:rPr lang="en-US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Science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34879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524392363"/>
              </p:ext>
            </p:extLst>
          </p:nvPr>
        </p:nvGraphicFramePr>
        <p:xfrm>
          <a:off x="0" y="1397000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3048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467" y="1524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STAAR Percent at 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Approaches</a:t>
            </a: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Grade Level or Above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Social Studies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00324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498209196"/>
              </p:ext>
            </p:extLst>
          </p:nvPr>
        </p:nvGraphicFramePr>
        <p:xfrm>
          <a:off x="0" y="1397000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3048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467" y="1524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STAAR Percent at </a:t>
            </a:r>
            <a:r>
              <a:rPr lang="en-US" sz="3600" b="1" i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Meets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Grade Level or Above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Social Studies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343421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133982262"/>
              </p:ext>
            </p:extLst>
          </p:nvPr>
        </p:nvGraphicFramePr>
        <p:xfrm>
          <a:off x="0" y="1397000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3048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467" y="1524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STAAR Percent at 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Masters</a:t>
            </a: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Grade Level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Social Studies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2703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2022-23 </a:t>
            </a:r>
            <a:r>
              <a:rPr lang="en-US" b="1" dirty="0"/>
              <a:t>Texas Academic Performance Report (TAPR)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2023 </a:t>
            </a:r>
            <a:r>
              <a:rPr lang="en-US" dirty="0"/>
              <a:t>Accountability Rating </a:t>
            </a:r>
            <a:r>
              <a:rPr lang="en-US" dirty="0" smtClean="0"/>
              <a:t>– </a:t>
            </a:r>
            <a:r>
              <a:rPr lang="en-US" dirty="0" smtClean="0"/>
              <a:t>Not Rated</a:t>
            </a:r>
            <a:endParaRPr lang="en-US" dirty="0"/>
          </a:p>
          <a:p>
            <a:endParaRPr lang="en-US" dirty="0"/>
          </a:p>
          <a:p>
            <a:r>
              <a:rPr lang="en-US" dirty="0"/>
              <a:t>District Accreditation Status -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2023 </a:t>
            </a:r>
            <a:r>
              <a:rPr lang="en-US" dirty="0"/>
              <a:t>Special Education Determination Status – </a:t>
            </a:r>
            <a:r>
              <a:rPr lang="en-US" dirty="0" smtClean="0"/>
              <a:t>Meets Requirements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4170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046095710"/>
              </p:ext>
            </p:extLst>
          </p:nvPr>
        </p:nvGraphicFramePr>
        <p:xfrm>
          <a:off x="0" y="1397000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3048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467" y="1524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600" i="1" dirty="0">
                <a:solidFill>
                  <a:schemeClr val="accent1"/>
                </a:solidFill>
              </a:rPr>
              <a:t>All Students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STAAR Percent at </a:t>
            </a:r>
            <a:r>
              <a:rPr lang="en-US" sz="3600" b="1" i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Approaches, Meets and Masters</a:t>
            </a:r>
            <a:r>
              <a:rPr lang="en-US" sz="3600" b="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Grade Level -  </a:t>
            </a:r>
            <a:r>
              <a:rPr lang="en-US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Social Studies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399602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550035817"/>
              </p:ext>
            </p:extLst>
          </p:nvPr>
        </p:nvGraphicFramePr>
        <p:xfrm>
          <a:off x="0" y="1397000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3048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1524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STAAR Percent at 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Approaches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Grade Level or Above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End of Course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819748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969797588"/>
              </p:ext>
            </p:extLst>
          </p:nvPr>
        </p:nvGraphicFramePr>
        <p:xfrm>
          <a:off x="0" y="1397000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3048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1524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STAAR Percent at 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Meets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Grade Level or Above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End of Course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01905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419796451"/>
              </p:ext>
            </p:extLst>
          </p:nvPr>
        </p:nvGraphicFramePr>
        <p:xfrm>
          <a:off x="0" y="1397000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3048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1524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STAAR Percent at 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Masters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Grade Level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End of Course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734609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438749011"/>
              </p:ext>
            </p:extLst>
          </p:nvPr>
        </p:nvGraphicFramePr>
        <p:xfrm>
          <a:off x="0" y="1397000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3048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467" y="1524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600" i="1" dirty="0">
                <a:solidFill>
                  <a:schemeClr val="accent1"/>
                </a:solidFill>
              </a:rPr>
              <a:t>All Students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STAAR Percent at </a:t>
            </a:r>
            <a:r>
              <a:rPr lang="en-US" sz="3600" b="1" i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Approaches, Meets and Masters</a:t>
            </a:r>
            <a:r>
              <a:rPr lang="en-US" sz="3600" b="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Grade Level -  </a:t>
            </a:r>
            <a:r>
              <a:rPr lang="en-US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End Of Course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250163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31126270"/>
              </p:ext>
            </p:extLst>
          </p:nvPr>
        </p:nvGraphicFramePr>
        <p:xfrm>
          <a:off x="0" y="1397000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3048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467" y="1524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STAAR </a:t>
            </a:r>
            <a:r>
              <a:rPr lang="en-US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Progress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Grades 4 -8 All Students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123333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457200"/>
            <a:r>
              <a:rPr lang="en-US" sz="3800" b="1" dirty="0">
                <a:solidFill>
                  <a:srgbClr val="FF0000"/>
                </a:solidFill>
              </a:rPr>
              <a:t>Bilingual Education/English as a Second Language Report</a:t>
            </a:r>
          </a:p>
          <a:p>
            <a:pPr lvl="1"/>
            <a:r>
              <a:rPr lang="en-US" dirty="0"/>
              <a:t>STAAR  Performance by Subject and Performance Level</a:t>
            </a:r>
            <a:r>
              <a:rPr lang="en-US" b="1" dirty="0"/>
              <a:t>:</a:t>
            </a:r>
          </a:p>
          <a:p>
            <a:pPr lvl="2"/>
            <a:r>
              <a:rPr lang="en-US" dirty="0"/>
              <a:t>Percent at Approaches Grade Level or above </a:t>
            </a:r>
          </a:p>
          <a:p>
            <a:pPr lvl="2"/>
            <a:r>
              <a:rPr lang="en-US" dirty="0"/>
              <a:t>Percent at Meets Grade Level or above</a:t>
            </a:r>
          </a:p>
          <a:p>
            <a:pPr lvl="2"/>
            <a:r>
              <a:rPr lang="en-US" dirty="0"/>
              <a:t>Percent at Masters Grade Level</a:t>
            </a:r>
          </a:p>
          <a:p>
            <a:pPr marL="514350" indent="-457200"/>
            <a:endParaRPr lang="en-US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2022-23 </a:t>
            </a:r>
            <a:r>
              <a:rPr lang="en-US" b="1" dirty="0"/>
              <a:t>Texas Academic Performance Report (TAPR)</a:t>
            </a:r>
          </a:p>
        </p:txBody>
      </p:sp>
    </p:spTree>
    <p:extLst>
      <p:ext uri="{BB962C8B-B14F-4D97-AF65-F5344CB8AC3E}">
        <p14:creationId xmlns:p14="http://schemas.microsoft.com/office/powerpoint/2010/main" val="36808440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588300490"/>
              </p:ext>
            </p:extLst>
          </p:nvPr>
        </p:nvGraphicFramePr>
        <p:xfrm>
          <a:off x="0" y="1397000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3048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467" y="1524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BE/ESL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STAAR Percent at </a:t>
            </a:r>
            <a:r>
              <a:rPr lang="en-US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Approaches Grade Level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or Above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All Grades - All Subjects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389461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64117127"/>
              </p:ext>
            </p:extLst>
          </p:nvPr>
        </p:nvGraphicFramePr>
        <p:xfrm>
          <a:off x="0" y="1397000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3048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467" y="1524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BE/ESL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STAAR Percent at </a:t>
            </a:r>
            <a:r>
              <a:rPr lang="en-US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Approaches Grade Level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or Above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All Grades – ELA/Reading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702722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864546071"/>
              </p:ext>
            </p:extLst>
          </p:nvPr>
        </p:nvGraphicFramePr>
        <p:xfrm>
          <a:off x="0" y="1397000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3048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467" y="1524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BE/ESL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STAAR Percent at </a:t>
            </a:r>
            <a:r>
              <a:rPr lang="en-US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Approaches Grade Level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or Above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All Grades – Mathematics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11745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District/Campus performance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09600"/>
            <a:ext cx="27432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0419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2999343"/>
              </p:ext>
            </p:extLst>
          </p:nvPr>
        </p:nvGraphicFramePr>
        <p:xfrm>
          <a:off x="0" y="1397000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3048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467" y="1524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BE/ESL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STAAR Percent at </a:t>
            </a:r>
            <a:r>
              <a:rPr lang="en-US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Approaches Grade Level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or Above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All Grades - Science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41012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524483871"/>
              </p:ext>
            </p:extLst>
          </p:nvPr>
        </p:nvGraphicFramePr>
        <p:xfrm>
          <a:off x="31213" y="1397000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3048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467" y="1524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BE/ESL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STAAR Percent at </a:t>
            </a:r>
            <a:r>
              <a:rPr lang="en-US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Approaches Grade Level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or Above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All Grades – Social Studies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626761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STAAR Participation Rate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2023 </a:t>
            </a:r>
            <a:r>
              <a:rPr lang="en-US" b="1" dirty="0">
                <a:solidFill>
                  <a:srgbClr val="0070C0"/>
                </a:solidFill>
              </a:rPr>
              <a:t>and </a:t>
            </a:r>
            <a:r>
              <a:rPr lang="en-US" b="1" dirty="0" smtClean="0">
                <a:solidFill>
                  <a:srgbClr val="0070C0"/>
                </a:solidFill>
              </a:rPr>
              <a:t>2022 </a:t>
            </a:r>
            <a:r>
              <a:rPr lang="en-US" b="1" dirty="0">
                <a:solidFill>
                  <a:srgbClr val="0070C0"/>
                </a:solidFill>
              </a:rPr>
              <a:t>STAAR data are </a:t>
            </a:r>
            <a:r>
              <a:rPr lang="en-US" b="1" dirty="0" smtClean="0">
                <a:solidFill>
                  <a:srgbClr val="0070C0"/>
                </a:solidFill>
              </a:rPr>
              <a:t>shown</a:t>
            </a:r>
          </a:p>
          <a:p>
            <a:pPr marL="457200" lvl="1" indent="0"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Attendance </a:t>
            </a:r>
            <a:r>
              <a:rPr lang="en-US" b="1" dirty="0">
                <a:solidFill>
                  <a:srgbClr val="0070C0"/>
                </a:solidFill>
              </a:rPr>
              <a:t>Rate</a:t>
            </a:r>
          </a:p>
          <a:p>
            <a:endParaRPr lang="en-US" b="1" dirty="0"/>
          </a:p>
          <a:p>
            <a:r>
              <a:rPr lang="en-US" b="1" dirty="0">
                <a:solidFill>
                  <a:srgbClr val="0070C0"/>
                </a:solidFill>
              </a:rPr>
              <a:t>Annual Dropout Rate</a:t>
            </a:r>
          </a:p>
          <a:p>
            <a:pPr lvl="1"/>
            <a:r>
              <a:rPr lang="en-US" dirty="0"/>
              <a:t>Grades 7-8</a:t>
            </a:r>
          </a:p>
          <a:p>
            <a:pPr lvl="1"/>
            <a:r>
              <a:rPr lang="en-US" dirty="0"/>
              <a:t>Grades 9-12</a:t>
            </a:r>
          </a:p>
          <a:p>
            <a:pPr lvl="1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2022-23 </a:t>
            </a:r>
            <a:r>
              <a:rPr lang="en-US" b="1" dirty="0"/>
              <a:t>Texas Academic Performance Report (TAPR)</a:t>
            </a:r>
          </a:p>
        </p:txBody>
      </p:sp>
    </p:spTree>
    <p:extLst>
      <p:ext uri="{BB962C8B-B14F-4D97-AF65-F5344CB8AC3E}">
        <p14:creationId xmlns:p14="http://schemas.microsoft.com/office/powerpoint/2010/main" val="6701566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916818807"/>
              </p:ext>
            </p:extLst>
          </p:nvPr>
        </p:nvGraphicFramePr>
        <p:xfrm>
          <a:off x="115711" y="1397000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3048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52400" y="2286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STAAR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Participation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Included in Accountability</a:t>
            </a:r>
            <a:endParaRPr kumimoji="0" lang="en-US" sz="3600" b="0" i="0" u="none" strike="noStrike" kern="1200" cap="none" spc="0" normalizeH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3440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516276934"/>
              </p:ext>
            </p:extLst>
          </p:nvPr>
        </p:nvGraphicFramePr>
        <p:xfrm>
          <a:off x="0" y="1397000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3048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52400" y="2286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Attendance Rate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830041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245798195"/>
              </p:ext>
            </p:extLst>
          </p:nvPr>
        </p:nvGraphicFramePr>
        <p:xfrm>
          <a:off x="0" y="1397000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3048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Annual Dropout Rate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(Grades 7-8)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139691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894020411"/>
              </p:ext>
            </p:extLst>
          </p:nvPr>
        </p:nvGraphicFramePr>
        <p:xfrm>
          <a:off x="0" y="1397000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3048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Annual Dropout Rate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(Grades 9-12)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862140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College, Career, Military Ready Graduates</a:t>
            </a:r>
          </a:p>
          <a:p>
            <a:r>
              <a:rPr lang="en-US" b="1" dirty="0">
                <a:solidFill>
                  <a:srgbClr val="0070C0"/>
                </a:solidFill>
              </a:rPr>
              <a:t>College Prep Courses</a:t>
            </a:r>
          </a:p>
          <a:p>
            <a:r>
              <a:rPr lang="en-US" b="1" dirty="0">
                <a:solidFill>
                  <a:srgbClr val="0070C0"/>
                </a:solidFill>
              </a:rPr>
              <a:t>AP/IB Results</a:t>
            </a:r>
          </a:p>
          <a:p>
            <a:r>
              <a:rPr lang="en-US" b="1" dirty="0">
                <a:solidFill>
                  <a:srgbClr val="0070C0"/>
                </a:solidFill>
              </a:rPr>
              <a:t>SAT/ACT Results</a:t>
            </a:r>
          </a:p>
          <a:p>
            <a:r>
              <a:rPr lang="en-US" b="1" dirty="0">
                <a:solidFill>
                  <a:srgbClr val="0070C0"/>
                </a:solidFill>
              </a:rPr>
              <a:t>Advanced Course/Dual Credit Course Completion</a:t>
            </a:r>
          </a:p>
          <a:p>
            <a:r>
              <a:rPr lang="en-US" b="1" dirty="0">
                <a:solidFill>
                  <a:srgbClr val="0070C0"/>
                </a:solidFill>
              </a:rPr>
              <a:t>Graduates Enrolled in Texas Institution of Higher Education</a:t>
            </a:r>
          </a:p>
          <a:p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2022-23 </a:t>
            </a:r>
            <a:r>
              <a:rPr lang="en-US" b="1" dirty="0"/>
              <a:t>Texas Academic Performance Report (TAPR)</a:t>
            </a:r>
          </a:p>
        </p:txBody>
      </p:sp>
    </p:spTree>
    <p:extLst>
      <p:ext uri="{BB962C8B-B14F-4D97-AF65-F5344CB8AC3E}">
        <p14:creationId xmlns:p14="http://schemas.microsoft.com/office/powerpoint/2010/main" val="30059028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District/Campus Profile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Student Information</a:t>
            </a:r>
          </a:p>
          <a:p>
            <a:pPr lvl="2"/>
            <a:r>
              <a:rPr lang="en-US" dirty="0"/>
              <a:t>Demographics, class size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Staff Information</a:t>
            </a:r>
          </a:p>
          <a:p>
            <a:pPr lvl="2"/>
            <a:r>
              <a:rPr lang="en-US" dirty="0"/>
              <a:t>Demographics, experience, salary information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Program Information </a:t>
            </a:r>
          </a:p>
          <a:p>
            <a:pPr lvl="2"/>
            <a:r>
              <a:rPr lang="en-US" dirty="0"/>
              <a:t>Student enrollment, teachers by program</a:t>
            </a:r>
          </a:p>
          <a:p>
            <a:pPr marL="914400" lvl="2" indent="0">
              <a:buNone/>
            </a:pPr>
            <a:endParaRPr lang="en-US" dirty="0"/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2022-23 TAPR </a:t>
            </a:r>
            <a:r>
              <a:rPr lang="en-US" b="1" dirty="0"/>
              <a:t>Report Overview</a:t>
            </a:r>
          </a:p>
        </p:txBody>
      </p:sp>
    </p:spTree>
    <p:extLst>
      <p:ext uri="{BB962C8B-B14F-4D97-AF65-F5344CB8AC3E}">
        <p14:creationId xmlns:p14="http://schemas.microsoft.com/office/powerpoint/2010/main" val="18436946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522951947"/>
              </p:ext>
            </p:extLst>
          </p:nvPr>
        </p:nvGraphicFramePr>
        <p:xfrm>
          <a:off x="0" y="1066800"/>
          <a:ext cx="91440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1524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% of Students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Enrolled by Grade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03585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STAAR </a:t>
            </a:r>
            <a:r>
              <a:rPr lang="en-US" b="1" i="1" dirty="0">
                <a:solidFill>
                  <a:srgbClr val="0070C0"/>
                </a:solidFill>
              </a:rPr>
              <a:t>Performance</a:t>
            </a:r>
          </a:p>
          <a:p>
            <a:pPr lvl="2"/>
            <a:r>
              <a:rPr lang="en-US" dirty="0"/>
              <a:t>Reading grades 3-8</a:t>
            </a:r>
          </a:p>
          <a:p>
            <a:pPr lvl="2"/>
            <a:r>
              <a:rPr lang="en-US" dirty="0"/>
              <a:t>Mathematics grades 3-8</a:t>
            </a:r>
          </a:p>
          <a:p>
            <a:pPr lvl="2"/>
            <a:r>
              <a:rPr lang="en-US"/>
              <a:t>Social </a:t>
            </a:r>
            <a:r>
              <a:rPr lang="en-US" dirty="0"/>
              <a:t>Studies, grade 8</a:t>
            </a:r>
          </a:p>
          <a:p>
            <a:pPr lvl="2"/>
            <a:r>
              <a:rPr lang="en-US" dirty="0"/>
              <a:t>Science grades 5 &amp; 8</a:t>
            </a:r>
          </a:p>
          <a:p>
            <a:pPr lvl="2"/>
            <a:r>
              <a:rPr lang="en-US" dirty="0"/>
              <a:t>End of Course (EOC)</a:t>
            </a:r>
          </a:p>
          <a:p>
            <a:pPr lvl="3"/>
            <a:r>
              <a:rPr lang="en-US" dirty="0"/>
              <a:t>English I</a:t>
            </a:r>
          </a:p>
          <a:p>
            <a:pPr lvl="3"/>
            <a:r>
              <a:rPr lang="en-US" dirty="0"/>
              <a:t>English II</a:t>
            </a:r>
          </a:p>
          <a:p>
            <a:pPr lvl="3"/>
            <a:r>
              <a:rPr lang="en-US" dirty="0"/>
              <a:t>Algebra I</a:t>
            </a:r>
          </a:p>
          <a:p>
            <a:pPr lvl="3"/>
            <a:r>
              <a:rPr lang="en-US" dirty="0"/>
              <a:t>Biology</a:t>
            </a:r>
          </a:p>
          <a:p>
            <a:pPr lvl="3"/>
            <a:r>
              <a:rPr lang="en-US" dirty="0"/>
              <a:t>US History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2022-23 Texas </a:t>
            </a:r>
            <a:r>
              <a:rPr lang="en-US" b="1" dirty="0"/>
              <a:t>Academic Performance Report (TAPR)</a:t>
            </a:r>
          </a:p>
        </p:txBody>
      </p:sp>
    </p:spTree>
    <p:extLst>
      <p:ext uri="{BB962C8B-B14F-4D97-AF65-F5344CB8AC3E}">
        <p14:creationId xmlns:p14="http://schemas.microsoft.com/office/powerpoint/2010/main" val="6770060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281034132"/>
              </p:ext>
            </p:extLst>
          </p:nvPr>
        </p:nvGraphicFramePr>
        <p:xfrm>
          <a:off x="0" y="1066800"/>
          <a:ext cx="91440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1524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Ethnic Distribution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365713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820501482"/>
              </p:ext>
            </p:extLst>
          </p:nvPr>
        </p:nvGraphicFramePr>
        <p:xfrm>
          <a:off x="0" y="1066800"/>
          <a:ext cx="91440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1524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Economically Disadvantaged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6630860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181872137"/>
              </p:ext>
            </p:extLst>
          </p:nvPr>
        </p:nvGraphicFramePr>
        <p:xfrm>
          <a:off x="0" y="1066800"/>
          <a:ext cx="91440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1524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Professional Staff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9555323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750318890"/>
              </p:ext>
            </p:extLst>
          </p:nvPr>
        </p:nvGraphicFramePr>
        <p:xfrm>
          <a:off x="0" y="1066800"/>
          <a:ext cx="91440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1524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Ethnic Distribution of Teachers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4478653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97161864"/>
              </p:ext>
            </p:extLst>
          </p:nvPr>
        </p:nvGraphicFramePr>
        <p:xfrm>
          <a:off x="0" y="1066800"/>
          <a:ext cx="91440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1524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Teachers by Years of Experience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0986050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321371822"/>
              </p:ext>
            </p:extLst>
          </p:nvPr>
        </p:nvGraphicFramePr>
        <p:xfrm>
          <a:off x="533400" y="1295400"/>
          <a:ext cx="81534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1524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Student Enrollment by Program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4789359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57200"/>
            <a:ext cx="8305800" cy="762000"/>
          </a:xfrm>
        </p:spPr>
        <p:txBody>
          <a:bodyPr>
            <a:normAutofit/>
          </a:bodyPr>
          <a:lstStyle/>
          <a:p>
            <a:r>
              <a:rPr lang="en-US" b="1" dirty="0"/>
              <a:t>Violent and Criminal Incidents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4876800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0070C0"/>
                </a:solidFill>
              </a:rPr>
              <a:t>Texas statute (TEC 39.053) requires every district to publish an annual report on violent and criminal incidents at campuses in the district</a:t>
            </a:r>
          </a:p>
          <a:p>
            <a:r>
              <a:rPr lang="en-US" sz="3000" dirty="0"/>
              <a:t>The report must include:</a:t>
            </a:r>
          </a:p>
          <a:p>
            <a:pPr lvl="1"/>
            <a:r>
              <a:rPr lang="en-US" sz="2600" i="1" dirty="0">
                <a:latin typeface="Calibri" pitchFamily="34" charset="0"/>
              </a:rPr>
              <a:t>Number, rate and type of incidents</a:t>
            </a:r>
          </a:p>
          <a:p>
            <a:pPr lvl="1"/>
            <a:r>
              <a:rPr lang="en-US" sz="2600" i="1" dirty="0">
                <a:latin typeface="Calibri" pitchFamily="34" charset="0"/>
              </a:rPr>
              <a:t>Information concerning school violence prevention and intervention policies and procedures used by the district</a:t>
            </a:r>
          </a:p>
          <a:p>
            <a:pPr lvl="1"/>
            <a:r>
              <a:rPr lang="en-US" sz="2600" i="1" dirty="0">
                <a:latin typeface="Calibri" pitchFamily="34" charset="0"/>
              </a:rPr>
              <a:t>Findings that result from Safe and Drug-Free Schools and Communities Act</a:t>
            </a:r>
          </a:p>
        </p:txBody>
      </p:sp>
    </p:spTree>
    <p:extLst>
      <p:ext uri="{BB962C8B-B14F-4D97-AF65-F5344CB8AC3E}">
        <p14:creationId xmlns:p14="http://schemas.microsoft.com/office/powerpoint/2010/main" val="295954539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Further Information Contact: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Dr. Misty Heiskell, Superintendent</a:t>
            </a:r>
          </a:p>
          <a:p>
            <a:pPr marL="0" indent="0">
              <a:buNone/>
            </a:pPr>
            <a:r>
              <a:rPr lang="en-US" dirty="0" smtClean="0"/>
              <a:t>PO Box 9 </a:t>
            </a:r>
          </a:p>
          <a:p>
            <a:pPr marL="0" indent="0">
              <a:buNone/>
            </a:pPr>
            <a:r>
              <a:rPr lang="en-US" dirty="0" smtClean="0"/>
              <a:t>Channing, Texas 79018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misty.Heiskell@channingisd.net</a:t>
            </a:r>
            <a:endParaRPr lang="en-US" dirty="0" smtClean="0"/>
          </a:p>
          <a:p>
            <a:pPr marL="0" indent="0">
              <a:buNone/>
            </a:pPr>
            <a:r>
              <a:rPr lang="en-US" smtClean="0"/>
              <a:t>806-235-3432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883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40979533"/>
              </p:ext>
            </p:extLst>
          </p:nvPr>
        </p:nvGraphicFramePr>
        <p:xfrm>
          <a:off x="0" y="1397000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3048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467" y="1524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STAAR Percent at </a:t>
            </a:r>
            <a:r>
              <a:rPr lang="en-US" sz="3600" b="1" i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Approaches</a:t>
            </a:r>
            <a:r>
              <a:rPr lang="en-US" sz="3600" b="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Grade Level </a:t>
            </a: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or Above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Reading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17395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036686108"/>
              </p:ext>
            </p:extLst>
          </p:nvPr>
        </p:nvGraphicFramePr>
        <p:xfrm>
          <a:off x="0" y="1397000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3048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467" y="1524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STAAR Percent at </a:t>
            </a:r>
            <a:r>
              <a:rPr lang="en-US" sz="3600" b="1" i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Meets</a:t>
            </a:r>
            <a:r>
              <a:rPr lang="en-US" sz="3600" b="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Grade Level </a:t>
            </a: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or Above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Reading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14837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180040408"/>
              </p:ext>
            </p:extLst>
          </p:nvPr>
        </p:nvGraphicFramePr>
        <p:xfrm>
          <a:off x="0" y="1397000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3048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467" y="1524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STAAR Percent at </a:t>
            </a:r>
            <a:r>
              <a:rPr lang="en-US" sz="3600" b="1" i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Masters</a:t>
            </a:r>
            <a:r>
              <a:rPr lang="en-US" sz="3600" b="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Grade Level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Reading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22037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261087531"/>
              </p:ext>
            </p:extLst>
          </p:nvPr>
        </p:nvGraphicFramePr>
        <p:xfrm>
          <a:off x="0" y="1397000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3048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467" y="1524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600" i="1" dirty="0">
                <a:solidFill>
                  <a:schemeClr val="accent1"/>
                </a:solidFill>
              </a:rPr>
              <a:t>All Students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STAAR Percent at </a:t>
            </a:r>
            <a:r>
              <a:rPr lang="en-US" sz="3600" b="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Approaches, Meets and Masters Grade Level  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Reading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51267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118589730"/>
              </p:ext>
            </p:extLst>
          </p:nvPr>
        </p:nvGraphicFramePr>
        <p:xfrm>
          <a:off x="0" y="1397000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3048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467" y="15240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STAAR Percent at 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Approaches</a:t>
            </a: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Grade Level or Above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Mathematics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33544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8281</TotalTime>
  <Words>3045</Words>
  <Application>Microsoft Office PowerPoint</Application>
  <PresentationFormat>On-screen Show (4:3)</PresentationFormat>
  <Paragraphs>436</Paragraphs>
  <Slides>47</Slides>
  <Notes>41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0" baseType="lpstr">
      <vt:lpstr>Arial</vt:lpstr>
      <vt:lpstr>Calibri</vt:lpstr>
      <vt:lpstr>Office Theme</vt:lpstr>
      <vt:lpstr> Texas Academic Performance Report (TAPR) 2022-2023</vt:lpstr>
      <vt:lpstr>2022-23 Texas Academic Performance Report (TAPR)</vt:lpstr>
      <vt:lpstr>District/Campus performance</vt:lpstr>
      <vt:lpstr>2022-23 Texas Academic Performance Report (TAPR)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2022-23 Texas Academic Performance Report (TAPR)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2022-23 Texas Academic Performance Report (TAPR)</vt:lpstr>
      <vt:lpstr>PowerPoint Presentation</vt:lpstr>
      <vt:lpstr>PowerPoint Presentation</vt:lpstr>
      <vt:lpstr>PowerPoint Presentation</vt:lpstr>
      <vt:lpstr>PowerPoint Presentation</vt:lpstr>
      <vt:lpstr>2022-23 Texas Academic Performance Report (TAPR)</vt:lpstr>
      <vt:lpstr>2022-23 TAPR Report 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Violent and Criminal Incidents</vt:lpstr>
      <vt:lpstr>For Further Information Contact: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Texas Academic Performance Report (TAPR)  2012-13</dc:title>
  <dc:creator>Region 16 ESC</dc:creator>
  <cp:lastModifiedBy>Misty Heiskell</cp:lastModifiedBy>
  <cp:revision>201</cp:revision>
  <cp:lastPrinted>2018-12-19T14:18:20Z</cp:lastPrinted>
  <dcterms:created xsi:type="dcterms:W3CDTF">2013-12-02T19:49:26Z</dcterms:created>
  <dcterms:modified xsi:type="dcterms:W3CDTF">2024-01-03T18:16:27Z</dcterms:modified>
</cp:coreProperties>
</file>